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9" r:id="rId4"/>
    <p:sldId id="262" r:id="rId5"/>
    <p:sldId id="258" r:id="rId6"/>
    <p:sldId id="257" r:id="rId7"/>
    <p:sldId id="259" r:id="rId8"/>
    <p:sldId id="272" r:id="rId9"/>
    <p:sldId id="260" r:id="rId10"/>
    <p:sldId id="261" r:id="rId11"/>
    <p:sldId id="266" r:id="rId12"/>
    <p:sldId id="267" r:id="rId13"/>
    <p:sldId id="265" r:id="rId14"/>
    <p:sldId id="264" r:id="rId15"/>
    <p:sldId id="278" r:id="rId16"/>
    <p:sldId id="271" r:id="rId17"/>
    <p:sldId id="270" r:id="rId1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008080"/>
    <a:srgbClr val="006699"/>
    <a:srgbClr val="FF7C80"/>
    <a:srgbClr val="003399"/>
    <a:srgbClr val="0000CC"/>
    <a:srgbClr val="993366"/>
    <a:srgbClr val="9966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441687-F7DE-4439-918C-DF93163F143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429F4B3-8163-4299-A26B-8AB19A160608}">
      <dgm:prSet/>
      <dgm:spPr/>
      <dgm:t>
        <a:bodyPr/>
        <a:lstStyle/>
        <a:p>
          <a:r>
            <a:rPr lang="en-US" dirty="0"/>
            <a:t>Display a genuine interest in a student’s life, make a connection with them on items outside of the classroom, and display authentic respect for them.</a:t>
          </a:r>
        </a:p>
      </dgm:t>
    </dgm:pt>
    <dgm:pt modelId="{D04CFC97-DC55-4CDC-99BF-F2C6421DA7B5}" type="parTrans" cxnId="{63D3E9A1-01CC-4C36-AD7E-5EAB2E329D46}">
      <dgm:prSet/>
      <dgm:spPr/>
      <dgm:t>
        <a:bodyPr/>
        <a:lstStyle/>
        <a:p>
          <a:endParaRPr lang="en-US"/>
        </a:p>
      </dgm:t>
    </dgm:pt>
    <dgm:pt modelId="{90F6BA21-6E15-4F7C-B35E-F03EE65294B4}" type="sibTrans" cxnId="{63D3E9A1-01CC-4C36-AD7E-5EAB2E329D46}">
      <dgm:prSet/>
      <dgm:spPr/>
      <dgm:t>
        <a:bodyPr/>
        <a:lstStyle/>
        <a:p>
          <a:endParaRPr lang="en-US"/>
        </a:p>
      </dgm:t>
    </dgm:pt>
    <dgm:pt modelId="{6FB7567E-67D1-4665-8686-7A934EC6ED6D}">
      <dgm:prSet/>
      <dgm:spPr/>
      <dgm:t>
        <a:bodyPr/>
        <a:lstStyle/>
        <a:p>
          <a:r>
            <a:rPr lang="en-US" dirty="0"/>
            <a:t>Craft intentional language included in syllabi that supports wellness and inclusion.</a:t>
          </a:r>
        </a:p>
      </dgm:t>
    </dgm:pt>
    <dgm:pt modelId="{D50E69C5-E437-4C62-96E1-165E76E3DF1D}" type="parTrans" cxnId="{B27D039E-F781-489D-B97B-280DC8A63D33}">
      <dgm:prSet/>
      <dgm:spPr/>
      <dgm:t>
        <a:bodyPr/>
        <a:lstStyle/>
        <a:p>
          <a:endParaRPr lang="en-US"/>
        </a:p>
      </dgm:t>
    </dgm:pt>
    <dgm:pt modelId="{0B453CC1-42DB-46E9-BDD5-9B54801ADFD0}" type="sibTrans" cxnId="{B27D039E-F781-489D-B97B-280DC8A63D33}">
      <dgm:prSet/>
      <dgm:spPr/>
      <dgm:t>
        <a:bodyPr/>
        <a:lstStyle/>
        <a:p>
          <a:endParaRPr lang="en-US"/>
        </a:p>
      </dgm:t>
    </dgm:pt>
    <dgm:pt modelId="{3267634A-6D7D-439B-BE67-994E733F449A}">
      <dgm:prSet/>
      <dgm:spPr/>
      <dgm:t>
        <a:bodyPr/>
        <a:lstStyle/>
        <a:p>
          <a:r>
            <a:rPr lang="en-US" dirty="0"/>
            <a:t>Structure assignments and due dates to promote balance.</a:t>
          </a:r>
        </a:p>
      </dgm:t>
    </dgm:pt>
    <dgm:pt modelId="{AFB852F2-C43C-4B18-B683-B70F804DCA72}" type="parTrans" cxnId="{1C6FED6A-9F7A-494C-BDE7-1EA10690F193}">
      <dgm:prSet/>
      <dgm:spPr/>
      <dgm:t>
        <a:bodyPr/>
        <a:lstStyle/>
        <a:p>
          <a:endParaRPr lang="en-US"/>
        </a:p>
      </dgm:t>
    </dgm:pt>
    <dgm:pt modelId="{178E9DFA-C972-42F6-9B98-025DB319B40F}" type="sibTrans" cxnId="{1C6FED6A-9F7A-494C-BDE7-1EA10690F193}">
      <dgm:prSet/>
      <dgm:spPr/>
      <dgm:t>
        <a:bodyPr/>
        <a:lstStyle/>
        <a:p>
          <a:endParaRPr lang="en-US"/>
        </a:p>
      </dgm:t>
    </dgm:pt>
    <dgm:pt modelId="{FAEC06D8-2D35-46ED-8131-E523F44AF2FB}" type="pres">
      <dgm:prSet presAssocID="{79441687-F7DE-4439-918C-DF93163F143D}" presName="linear" presStyleCnt="0">
        <dgm:presLayoutVars>
          <dgm:animLvl val="lvl"/>
          <dgm:resizeHandles val="exact"/>
        </dgm:presLayoutVars>
      </dgm:prSet>
      <dgm:spPr/>
    </dgm:pt>
    <dgm:pt modelId="{C8C0FE11-B409-40B4-8950-42112D7482ED}" type="pres">
      <dgm:prSet presAssocID="{3429F4B3-8163-4299-A26B-8AB19A16060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079EB76-2FA1-43D1-A48B-CF907892CD98}" type="pres">
      <dgm:prSet presAssocID="{90F6BA21-6E15-4F7C-B35E-F03EE65294B4}" presName="spacer" presStyleCnt="0"/>
      <dgm:spPr/>
    </dgm:pt>
    <dgm:pt modelId="{C65B33E4-3F9B-4254-A06C-4B07B7F5373B}" type="pres">
      <dgm:prSet presAssocID="{6FB7567E-67D1-4665-8686-7A934EC6ED6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201466E-98CC-46AB-B901-337A0085C755}" type="pres">
      <dgm:prSet presAssocID="{0B453CC1-42DB-46E9-BDD5-9B54801ADFD0}" presName="spacer" presStyleCnt="0"/>
      <dgm:spPr/>
    </dgm:pt>
    <dgm:pt modelId="{B9D95B67-77F5-4B78-B302-8EA428A75B3B}" type="pres">
      <dgm:prSet presAssocID="{3267634A-6D7D-439B-BE67-994E733F449A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6B63EB2C-8031-4C15-A689-A0F8B63AE533}" type="presOf" srcId="{3267634A-6D7D-439B-BE67-994E733F449A}" destId="{B9D95B67-77F5-4B78-B302-8EA428A75B3B}" srcOrd="0" destOrd="0" presId="urn:microsoft.com/office/officeart/2005/8/layout/vList2"/>
    <dgm:cxn modelId="{1C6FED6A-9F7A-494C-BDE7-1EA10690F193}" srcId="{79441687-F7DE-4439-918C-DF93163F143D}" destId="{3267634A-6D7D-439B-BE67-994E733F449A}" srcOrd="2" destOrd="0" parTransId="{AFB852F2-C43C-4B18-B683-B70F804DCA72}" sibTransId="{178E9DFA-C972-42F6-9B98-025DB319B40F}"/>
    <dgm:cxn modelId="{B5B5107F-1A5F-4F8D-A585-A2C993084122}" type="presOf" srcId="{3429F4B3-8163-4299-A26B-8AB19A160608}" destId="{C8C0FE11-B409-40B4-8950-42112D7482ED}" srcOrd="0" destOrd="0" presId="urn:microsoft.com/office/officeart/2005/8/layout/vList2"/>
    <dgm:cxn modelId="{6A58B486-12ED-424B-A459-4ADB41007DCE}" type="presOf" srcId="{6FB7567E-67D1-4665-8686-7A934EC6ED6D}" destId="{C65B33E4-3F9B-4254-A06C-4B07B7F5373B}" srcOrd="0" destOrd="0" presId="urn:microsoft.com/office/officeart/2005/8/layout/vList2"/>
    <dgm:cxn modelId="{B27D039E-F781-489D-B97B-280DC8A63D33}" srcId="{79441687-F7DE-4439-918C-DF93163F143D}" destId="{6FB7567E-67D1-4665-8686-7A934EC6ED6D}" srcOrd="1" destOrd="0" parTransId="{D50E69C5-E437-4C62-96E1-165E76E3DF1D}" sibTransId="{0B453CC1-42DB-46E9-BDD5-9B54801ADFD0}"/>
    <dgm:cxn modelId="{63D3E9A1-01CC-4C36-AD7E-5EAB2E329D46}" srcId="{79441687-F7DE-4439-918C-DF93163F143D}" destId="{3429F4B3-8163-4299-A26B-8AB19A160608}" srcOrd="0" destOrd="0" parTransId="{D04CFC97-DC55-4CDC-99BF-F2C6421DA7B5}" sibTransId="{90F6BA21-6E15-4F7C-B35E-F03EE65294B4}"/>
    <dgm:cxn modelId="{273424D7-DAAD-453C-9155-EA812C30A240}" type="presOf" srcId="{79441687-F7DE-4439-918C-DF93163F143D}" destId="{FAEC06D8-2D35-46ED-8131-E523F44AF2FB}" srcOrd="0" destOrd="0" presId="urn:microsoft.com/office/officeart/2005/8/layout/vList2"/>
    <dgm:cxn modelId="{43CE8949-888B-4850-9820-5EDB133930DE}" type="presParOf" srcId="{FAEC06D8-2D35-46ED-8131-E523F44AF2FB}" destId="{C8C0FE11-B409-40B4-8950-42112D7482ED}" srcOrd="0" destOrd="0" presId="urn:microsoft.com/office/officeart/2005/8/layout/vList2"/>
    <dgm:cxn modelId="{90242884-E865-4A7D-B5F2-51300E47E06D}" type="presParOf" srcId="{FAEC06D8-2D35-46ED-8131-E523F44AF2FB}" destId="{D079EB76-2FA1-43D1-A48B-CF907892CD98}" srcOrd="1" destOrd="0" presId="urn:microsoft.com/office/officeart/2005/8/layout/vList2"/>
    <dgm:cxn modelId="{EA3B1C6E-A41B-45F8-A837-4971D7D77B4F}" type="presParOf" srcId="{FAEC06D8-2D35-46ED-8131-E523F44AF2FB}" destId="{C65B33E4-3F9B-4254-A06C-4B07B7F5373B}" srcOrd="2" destOrd="0" presId="urn:microsoft.com/office/officeart/2005/8/layout/vList2"/>
    <dgm:cxn modelId="{3C0AF212-BFE0-4B37-84B2-EF42F37E0420}" type="presParOf" srcId="{FAEC06D8-2D35-46ED-8131-E523F44AF2FB}" destId="{3201466E-98CC-46AB-B901-337A0085C755}" srcOrd="3" destOrd="0" presId="urn:microsoft.com/office/officeart/2005/8/layout/vList2"/>
    <dgm:cxn modelId="{01F7A639-E706-4FA9-8781-EB1118BDDD97}" type="presParOf" srcId="{FAEC06D8-2D35-46ED-8131-E523F44AF2FB}" destId="{B9D95B67-77F5-4B78-B302-8EA428A75B3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C0FE11-B409-40B4-8950-42112D7482ED}">
      <dsp:nvSpPr>
        <dsp:cNvPr id="0" name=""/>
        <dsp:cNvSpPr/>
      </dsp:nvSpPr>
      <dsp:spPr>
        <a:xfrm>
          <a:off x="0" y="43654"/>
          <a:ext cx="9902030" cy="15397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Display a genuine interest in a student’s life, make a connection with them on items outside of the classroom, and display authentic respect for them.</a:t>
          </a:r>
        </a:p>
      </dsp:txBody>
      <dsp:txXfrm>
        <a:off x="75163" y="118817"/>
        <a:ext cx="9751704" cy="1389393"/>
      </dsp:txXfrm>
    </dsp:sp>
    <dsp:sp modelId="{C65B33E4-3F9B-4254-A06C-4B07B7F5373B}">
      <dsp:nvSpPr>
        <dsp:cNvPr id="0" name=""/>
        <dsp:cNvSpPr/>
      </dsp:nvSpPr>
      <dsp:spPr>
        <a:xfrm>
          <a:off x="0" y="1664014"/>
          <a:ext cx="9902030" cy="15397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Craft intentional language included in syllabi that supports wellness and inclusion.</a:t>
          </a:r>
        </a:p>
      </dsp:txBody>
      <dsp:txXfrm>
        <a:off x="75163" y="1739177"/>
        <a:ext cx="9751704" cy="1389393"/>
      </dsp:txXfrm>
    </dsp:sp>
    <dsp:sp modelId="{B9D95B67-77F5-4B78-B302-8EA428A75B3B}">
      <dsp:nvSpPr>
        <dsp:cNvPr id="0" name=""/>
        <dsp:cNvSpPr/>
      </dsp:nvSpPr>
      <dsp:spPr>
        <a:xfrm>
          <a:off x="0" y="3284374"/>
          <a:ext cx="9902030" cy="15397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Structure assignments and due dates to promote balance.</a:t>
          </a:r>
        </a:p>
      </dsp:txBody>
      <dsp:txXfrm>
        <a:off x="75163" y="3359537"/>
        <a:ext cx="9751704" cy="13893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C5505-8351-B42A-8643-500533078C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4ED8F5-B36B-E7E9-9345-D68595D1A4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C8F324-0713-469E-B4DB-EC30875B9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C5AD6-7E22-4BEC-92DA-EE1F771D3098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FE9432-58CE-58BA-3F49-C006D17AE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4AEC1-5EA6-8AF9-1F51-16BCB9113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58696-80D3-4AE5-87B2-480D61A92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47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A461E-6137-696A-8F54-BA703D3BE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2EF5B-54CF-C166-F452-AE6978AFDF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454BBA-5FBB-B922-63F2-E776411EF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C5AD6-7E22-4BEC-92DA-EE1F771D3098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2D4EA-7803-F2F6-F7D1-D772E280B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60F849-4DEF-A0F6-903D-58BDF1BBD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58696-80D3-4AE5-87B2-480D61A92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788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D9D92-3E97-9849-C568-6E02ED587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D21408-EFD7-FCD0-EE87-AAFEEC4FC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7BCE76-9FF9-B670-D917-FDB111856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C5AD6-7E22-4BEC-92DA-EE1F771D3098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6687D1-F2B9-F739-49E9-23FEB5078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5F45CE-8D8E-4948-C821-623FB95D9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58696-80D3-4AE5-87B2-480D61A92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709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CAD99-9B9E-BF54-B6E4-F92E825FF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F31309-CB79-7E69-AEA0-97DB80B5E7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648052-91E3-F2DB-820A-86ACA7F00D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9E600C-348F-C311-A308-5DEA66893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C5AD6-7E22-4BEC-92DA-EE1F771D3098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CE84E7-E331-0321-60C1-E78D926A6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795DCF-28AC-1E76-E342-D021EB200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58696-80D3-4AE5-87B2-480D61A92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150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613C5-92FA-0EFE-21DC-5CC8E655E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22E385-BC1E-F473-6EC4-94B266ECD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AE1D4E-8DCB-C485-AA12-D8E14040ED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AEB4AB-95A5-6028-6672-40A8C29D3A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463693-6854-6927-C9AE-B2B03F35BB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7E21E9-258E-F7A9-A299-41BFB6078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C5AD6-7E22-4BEC-92DA-EE1F771D3098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196548-B32C-CA91-F437-24EF619E8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1F4DC2-7241-9012-69A8-AA0168954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58696-80D3-4AE5-87B2-480D61A92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452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605CC-6A1A-4C8B-3906-14351930A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638D6D-B979-0FC4-4685-3B0B83560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C5AD6-7E22-4BEC-92DA-EE1F771D3098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E3357D-10AB-4838-49C9-2D2731CA5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85DB3A-CD47-A416-077B-4F0703342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58696-80D3-4AE5-87B2-480D61A92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732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B77DFD-7622-6374-EFFC-9DDA76FDB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C5AD6-7E22-4BEC-92DA-EE1F771D3098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318CD6-8633-51BB-672A-83E22C559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9D0733-EC23-A232-EEEF-EC886F2A8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58696-80D3-4AE5-87B2-480D61A92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797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48AFE-2A88-C380-2B07-4633E9287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BD47B4-6057-058F-3E5E-29C016916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C4A359-7E7E-958F-5CC4-E60964353E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93BA15-CD61-DC44-C808-BA6C99EE6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C5AD6-7E22-4BEC-92DA-EE1F771D3098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EA2E25-8397-8D38-E039-83394132F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78482-D7EB-1D1C-C67A-2A684BB2C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58696-80D3-4AE5-87B2-480D61A92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48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A4E4F-FA91-BE09-3BEC-D5C16232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0A9CC2-4A26-A1B4-BC85-69C3336AA2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F58492-5531-8691-94A2-7D196C122E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BB1D44-9D82-4CE1-FD95-3A0801BA1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C5AD6-7E22-4BEC-92DA-EE1F771D3098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198388-984A-1BDD-5CFA-D1735C38F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6232E0-73AD-A147-D7AF-E9D06FAEB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58696-80D3-4AE5-87B2-480D61A92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643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65C22-A417-8ECE-08FE-77EB9F4E7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2CC166-CBFE-91F6-0741-596CE4550A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322DA-7D1D-8903-ED7E-A084551A4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C5AD6-7E22-4BEC-92DA-EE1F771D3098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DC9B93-1478-9D97-3BD5-6907096D3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A48A6F-F110-56FF-7B84-6B575AA91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58696-80D3-4AE5-87B2-480D61A92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877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169F46-CD19-A3F0-D3B0-2A1976B084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AB1CBC-44B4-CF2C-B2BF-63F47DFF6B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811FEC-428B-F4ED-DA2F-EADE5FED5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C5AD6-7E22-4BEC-92DA-EE1F771D3098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934FE0-415F-22C6-0D5E-90C8E6FE4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FAA594-7FCE-4CF9-2233-6D3FE7907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58696-80D3-4AE5-87B2-480D61A92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090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B48AF1-44A8-E377-3834-EB9DDAB79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3AD91-34EF-CEB4-21FC-1DA05CFE82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15548-59EE-64D9-1702-2F12E4D3E1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C5AD6-7E22-4BEC-92DA-EE1F771D3098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19A87-E773-A3FE-441D-D4F6269805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3300DC-A6FD-0E15-C639-1C2168AA41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058696-80D3-4AE5-87B2-480D61A92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901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udlguidelines.cast.org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tiktok.com/@.collegementalhealth/video/7226169900509728043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evefund.org/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randomactsofkindness.org/" TargetMode="External"/><Relationship Id="rId5" Type="http://schemas.openxmlformats.org/officeDocument/2006/relationships/hyperlink" Target="https://bornthisway.foundation/" TargetMode="External"/><Relationship Id="rId4" Type="http://schemas.openxmlformats.org/officeDocument/2006/relationships/hyperlink" Target="https://radicalhopefoundation.org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jamboard.google.com/d/1sX2KmB3JvmdvEKr0a9pTYbKKYGoOH1EoSmUQF1ztT_E/viewer?f=0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AACB36-011F-8F1B-77CF-4F9A8E9E27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91208" y="0"/>
            <a:ext cx="6712086" cy="29917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solidFill>
                  <a:srgbClr val="00808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Incorporating Wellness Practices into the Classroom</a:t>
            </a:r>
            <a:b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br>
              <a:rPr lang="en-US" sz="2200" dirty="0"/>
            </a:br>
            <a:endParaRPr lang="en-US" sz="2200" dirty="0"/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1FDF18-B9CC-7551-2BAF-C19C4D8D4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4476" y="3365495"/>
            <a:ext cx="4594420" cy="4167657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sz="2200" dirty="0"/>
          </a:p>
          <a:p>
            <a:r>
              <a:rPr lang="en-US" sz="2200" dirty="0">
                <a:solidFill>
                  <a:srgbClr val="7030A0"/>
                </a:solidFill>
              </a:rPr>
              <a:t>Sue Maxam, Ed.D.</a:t>
            </a:r>
          </a:p>
          <a:p>
            <a:r>
              <a:rPr lang="en-US" sz="2200" dirty="0">
                <a:solidFill>
                  <a:srgbClr val="7030A0"/>
                </a:solidFill>
              </a:rPr>
              <a:t>Asst. Provost </a:t>
            </a:r>
            <a:r>
              <a:rPr lang="en-US" sz="2200">
                <a:solidFill>
                  <a:srgbClr val="7030A0"/>
                </a:solidFill>
              </a:rPr>
              <a:t>for Wellness</a:t>
            </a:r>
            <a:endParaRPr lang="en-US" sz="2200" dirty="0">
              <a:solidFill>
                <a:srgbClr val="7030A0"/>
              </a:solidFill>
            </a:endParaRPr>
          </a:p>
          <a:p>
            <a:r>
              <a:rPr lang="en-US" sz="2200">
                <a:solidFill>
                  <a:srgbClr val="7030A0"/>
                </a:solidFill>
              </a:rPr>
              <a:t>Pace </a:t>
            </a:r>
            <a:r>
              <a:rPr lang="en-US" sz="2200" dirty="0">
                <a:solidFill>
                  <a:srgbClr val="7030A0"/>
                </a:solidFill>
              </a:rPr>
              <a:t>University</a:t>
            </a:r>
          </a:p>
          <a:p>
            <a:r>
              <a:rPr lang="en-US" sz="2200" dirty="0">
                <a:solidFill>
                  <a:srgbClr val="7030A0"/>
                </a:solidFill>
              </a:rPr>
              <a:t>ACLC Retreat</a:t>
            </a:r>
          </a:p>
          <a:p>
            <a:r>
              <a:rPr lang="en-US" sz="2200" dirty="0">
                <a:solidFill>
                  <a:srgbClr val="7030A0"/>
                </a:solidFill>
              </a:rPr>
              <a:t>October 2023</a:t>
            </a:r>
          </a:p>
        </p:txBody>
      </p:sp>
      <p:pic>
        <p:nvPicPr>
          <p:cNvPr id="4" name="Picture 2" descr="Mental health and wellbeing in the workplace - Mepca Engineering">
            <a:extLst>
              <a:ext uri="{FF2B5EF4-FFF2-40B4-BE49-F238E27FC236}">
                <a16:creationId xmlns:a16="http://schemas.microsoft.com/office/drawing/2014/main" id="{D5B0D283-AA9D-E33C-D9C9-33A253515E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48" r="13899" b="-1"/>
          <a:stretch/>
        </p:blipFill>
        <p:spPr bwMode="auto">
          <a:xfrm>
            <a:off x="5838119" y="0"/>
            <a:ext cx="63538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2477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2CAFE5-053D-E752-C7ED-C5C5988C5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94" y="343949"/>
            <a:ext cx="4990941" cy="1520668"/>
          </a:xfrm>
        </p:spPr>
        <p:txBody>
          <a:bodyPr anchor="ctr">
            <a:normAutofit fontScale="90000"/>
          </a:bodyPr>
          <a:lstStyle/>
          <a:p>
            <a:r>
              <a:rPr lang="en-US" sz="3600" b="1" dirty="0">
                <a:latin typeface="+mn-lt"/>
              </a:rPr>
              <a:t>Impact of College Students’ Mental Health Challenges </a:t>
            </a:r>
          </a:p>
        </p:txBody>
      </p:sp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034" name="Rectangle 103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5" name="Rectangle 103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003FB-F0DD-5BAC-3FDB-B2947058DE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63" y="1756945"/>
            <a:ext cx="5598446" cy="4996194"/>
          </a:xfrm>
        </p:spPr>
        <p:txBody>
          <a:bodyPr anchor="ctr">
            <a:normAutofit/>
          </a:bodyPr>
          <a:lstStyle/>
          <a:p>
            <a:r>
              <a:rPr lang="en-US" sz="2000" kern="0" dirty="0">
                <a:effectLst/>
                <a:ea typeface="Calibri" panose="020F0502020204030204" pitchFamily="34" charset="0"/>
              </a:rPr>
              <a:t>Mental health issues experienced by college students have reached new heights over the past few years, with </a:t>
            </a:r>
            <a:r>
              <a:rPr lang="en-US" sz="2000" b="1" kern="0" dirty="0">
                <a:solidFill>
                  <a:schemeClr val="accent4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7 in 10 students experiencing stress, anxiety or depression </a:t>
            </a:r>
            <a:r>
              <a:rPr lang="en-US" sz="2000" kern="0" dirty="0">
                <a:effectLst/>
                <a:ea typeface="Calibri" panose="020F0502020204030204" pitchFamily="34" charset="0"/>
              </a:rPr>
              <a:t>(APA, 2022). </a:t>
            </a:r>
          </a:p>
          <a:p>
            <a:endParaRPr lang="en-US" sz="2000" kern="0" dirty="0">
              <a:effectLst/>
              <a:ea typeface="Calibri" panose="020F0502020204030204" pitchFamily="34" charset="0"/>
            </a:endParaRPr>
          </a:p>
          <a:p>
            <a:r>
              <a:rPr lang="en-US" sz="2000" kern="0" dirty="0">
                <a:effectLst/>
                <a:ea typeface="Calibri" panose="020F0502020204030204" pitchFamily="34" charset="0"/>
              </a:rPr>
              <a:t>Mental health issues being among the </a:t>
            </a:r>
            <a:r>
              <a:rPr lang="en-US" sz="2000" b="1" kern="0" dirty="0">
                <a:solidFill>
                  <a:schemeClr val="accent4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top reasons students leave college</a:t>
            </a:r>
            <a:r>
              <a:rPr lang="en-US" sz="2000" kern="0" dirty="0">
                <a:effectLst/>
                <a:ea typeface="Calibri" panose="020F0502020204030204" pitchFamily="34" charset="0"/>
              </a:rPr>
              <a:t> (</a:t>
            </a:r>
            <a:r>
              <a:rPr lang="en-US" sz="2000" kern="0" dirty="0" err="1">
                <a:effectLst/>
                <a:ea typeface="Calibri" panose="020F0502020204030204" pitchFamily="34" charset="0"/>
              </a:rPr>
              <a:t>TimelyCare</a:t>
            </a:r>
            <a:r>
              <a:rPr lang="en-US" sz="2000" kern="0" dirty="0">
                <a:ea typeface="Calibri" panose="020F0502020204030204" pitchFamily="34" charset="0"/>
              </a:rPr>
              <a:t>, </a:t>
            </a:r>
            <a:r>
              <a:rPr lang="en-US" sz="2000" kern="0" dirty="0">
                <a:effectLst/>
                <a:ea typeface="Calibri" panose="020F0502020204030204" pitchFamily="34" charset="0"/>
              </a:rPr>
              <a:t>2023). </a:t>
            </a:r>
          </a:p>
          <a:p>
            <a:endParaRPr lang="en-US" sz="2000" dirty="0">
              <a:effectLst/>
              <a:ea typeface="Calibri" panose="020F0502020204030204" pitchFamily="34" charset="0"/>
            </a:endParaRPr>
          </a:p>
          <a:p>
            <a:r>
              <a:rPr lang="en-US" sz="2000" dirty="0">
                <a:effectLst/>
                <a:ea typeface="Calibri" panose="020F0502020204030204" pitchFamily="34" charset="0"/>
              </a:rPr>
              <a:t>In the last year, more than </a:t>
            </a: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30% of college students were diagnosed and treated for anxiety, and 22% for depression</a:t>
            </a:r>
            <a:r>
              <a:rPr lang="en-US" sz="2000" b="1" dirty="0">
                <a:effectLst/>
                <a:ea typeface="Calibri" panose="020F0502020204030204" pitchFamily="34" charset="0"/>
              </a:rPr>
              <a:t> </a:t>
            </a:r>
            <a:r>
              <a:rPr lang="en-US" sz="2000" dirty="0">
                <a:effectLst/>
                <a:ea typeface="Calibri" panose="020F0502020204030204" pitchFamily="34" charset="0"/>
              </a:rPr>
              <a:t>(</a:t>
            </a:r>
            <a:r>
              <a:rPr lang="en-US" sz="2000" dirty="0" err="1">
                <a:effectLst/>
                <a:ea typeface="Calibri" panose="020F0502020204030204" pitchFamily="34" charset="0"/>
              </a:rPr>
              <a:t>TimelyCare</a:t>
            </a:r>
            <a:r>
              <a:rPr lang="en-US" sz="2000" dirty="0">
                <a:effectLst/>
                <a:ea typeface="Calibri" panose="020F0502020204030204" pitchFamily="34" charset="0"/>
              </a:rPr>
              <a:t>, 2023)</a:t>
            </a:r>
            <a:endParaRPr lang="en-US" sz="2000" dirty="0"/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Ultimate Guide to College Student Mental Health | Command Education">
            <a:extLst>
              <a:ext uri="{FF2B5EF4-FFF2-40B4-BE49-F238E27FC236}">
                <a16:creationId xmlns:a16="http://schemas.microsoft.com/office/drawing/2014/main" id="{554E2E65-EE30-837C-D9E1-75E4606F7A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" b="3065"/>
          <a:stretch/>
        </p:blipFill>
        <p:spPr bwMode="auto">
          <a:xfrm>
            <a:off x="5977788" y="799352"/>
            <a:ext cx="5425410" cy="525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1864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DFE946-F63E-7122-6CDE-A703570E3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174" y="675055"/>
            <a:ext cx="5425410" cy="1128068"/>
          </a:xfrm>
        </p:spPr>
        <p:txBody>
          <a:bodyPr anchor="ctr">
            <a:normAutofit/>
          </a:bodyPr>
          <a:lstStyle/>
          <a:p>
            <a:r>
              <a:rPr lang="en-US" sz="3200" b="1" dirty="0">
                <a:solidFill>
                  <a:srgbClr val="00339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Classroom Impact on Holistic Student Wellbeing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25F4A5-996B-18FD-B328-7FCB54F9B6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223083"/>
            <a:ext cx="5618319" cy="4726841"/>
          </a:xfrm>
        </p:spPr>
        <p:txBody>
          <a:bodyPr anchor="ctr">
            <a:normAutofit lnSpcReduction="10000"/>
          </a:bodyPr>
          <a:lstStyle/>
          <a:p>
            <a:endParaRPr lang="en-US" sz="1600" dirty="0">
              <a:solidFill>
                <a:srgbClr val="00339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1600" dirty="0">
                <a:solidFill>
                  <a:srgbClr val="00339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Faculty play a key role in </a:t>
            </a:r>
            <a:r>
              <a:rPr lang="en-US" sz="1600" b="1" dirty="0">
                <a:solidFill>
                  <a:srgbClr val="9900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promoting a life of balance and wellness</a:t>
            </a:r>
            <a:r>
              <a:rPr lang="en-US" sz="1600" b="1" dirty="0">
                <a:solidFill>
                  <a:srgbClr val="00339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dirty="0">
                <a:solidFill>
                  <a:srgbClr val="00339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 our students. </a:t>
            </a:r>
          </a:p>
          <a:p>
            <a:r>
              <a:rPr lang="en-US" sz="1600" dirty="0">
                <a:solidFill>
                  <a:srgbClr val="003399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The classroom provides an important venue for faculty</a:t>
            </a:r>
            <a:r>
              <a:rPr lang="en-US" sz="1600" dirty="0">
                <a:solidFill>
                  <a:srgbClr val="00339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to </a:t>
            </a:r>
            <a:r>
              <a:rPr lang="en-US" sz="1600" b="1" dirty="0">
                <a:solidFill>
                  <a:srgbClr val="FF7C80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connect students with resources that can support their wellbeing, resilience, and effective learning.</a:t>
            </a:r>
          </a:p>
          <a:p>
            <a:r>
              <a:rPr lang="en-US" sz="1600" dirty="0">
                <a:solidFill>
                  <a:srgbClr val="00339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By showing a </a:t>
            </a:r>
            <a:r>
              <a:rPr lang="en-US" sz="1600" b="1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genuine interest in a student’s life</a:t>
            </a:r>
            <a:r>
              <a:rPr lang="en-US" sz="1600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600" dirty="0">
                <a:solidFill>
                  <a:srgbClr val="00339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making a connection with them on items outside of the classroom, and displaying authentic respect for their autonomy of learning, students feel a sense of community.</a:t>
            </a:r>
          </a:p>
          <a:p>
            <a:r>
              <a:rPr lang="en-US" sz="1600" dirty="0">
                <a:solidFill>
                  <a:srgbClr val="003399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Creat</a:t>
            </a:r>
            <a:r>
              <a:rPr lang="en-US" sz="1600" dirty="0">
                <a:solidFill>
                  <a:srgbClr val="003399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ing</a:t>
            </a:r>
            <a:r>
              <a:rPr lang="en-US" sz="1600" dirty="0">
                <a:solidFill>
                  <a:srgbClr val="003399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>
                <a:solidFill>
                  <a:srgbClr val="00B05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opportunities for personal growth</a:t>
            </a:r>
            <a:r>
              <a:rPr lang="en-US" sz="1600" dirty="0">
                <a:solidFill>
                  <a:srgbClr val="00B05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en-US" sz="1600" dirty="0">
                <a:solidFill>
                  <a:srgbClr val="003399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in course design can help increase students’ skills, resilience, and career-readiness. </a:t>
            </a:r>
          </a:p>
          <a:p>
            <a:r>
              <a:rPr lang="en-US" sz="1600" dirty="0">
                <a:solidFill>
                  <a:srgbClr val="003399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An </a:t>
            </a: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inclusive learning environment </a:t>
            </a:r>
            <a:r>
              <a:rPr lang="en-US" sz="1600" dirty="0">
                <a:solidFill>
                  <a:srgbClr val="003399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demonstrates an intentional consideration for all students and can enhance wellbeing. </a:t>
            </a:r>
          </a:p>
          <a:p>
            <a:r>
              <a:rPr lang="en-US" sz="1600" dirty="0">
                <a:solidFill>
                  <a:srgbClr val="003399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Setting a </a:t>
            </a:r>
            <a:r>
              <a:rPr lang="en-US" sz="1600" b="1" dirty="0">
                <a:solidFill>
                  <a:srgbClr val="0070C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caring tone </a:t>
            </a:r>
            <a:r>
              <a:rPr lang="en-US" sz="1600" dirty="0">
                <a:solidFill>
                  <a:srgbClr val="003399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can go a long way toward helping students feel they belong.</a:t>
            </a:r>
            <a:endParaRPr lang="en-US" sz="1600" b="1" dirty="0">
              <a:solidFill>
                <a:srgbClr val="FF7C80"/>
              </a:solidFill>
              <a:effectLst/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  <a:p>
            <a:endParaRPr lang="en-US" sz="1600" dirty="0">
              <a:solidFill>
                <a:srgbClr val="003399"/>
              </a:solidFill>
              <a:effectLst/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  <a:p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1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ircular diagram of different colors&#10;&#10;Description automatically generated">
            <a:extLst>
              <a:ext uri="{FF2B5EF4-FFF2-40B4-BE49-F238E27FC236}">
                <a16:creationId xmlns:a16="http://schemas.microsoft.com/office/drawing/2014/main" id="{3593A03D-F879-B088-666C-7D8AF4F066A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" r="4" b="2919"/>
          <a:stretch/>
        </p:blipFill>
        <p:spPr bwMode="auto">
          <a:xfrm>
            <a:off x="5977788" y="799352"/>
            <a:ext cx="5425410" cy="52592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06229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9" name="Rectangle 8198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3C4559-D6E8-AD13-5CDD-7DCCEB933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175" y="856180"/>
            <a:ext cx="5168282" cy="1128068"/>
          </a:xfrm>
        </p:spPr>
        <p:txBody>
          <a:bodyPr anchor="ctr">
            <a:normAutofit/>
          </a:bodyPr>
          <a:lstStyle/>
          <a:p>
            <a:r>
              <a:rPr lang="en-US" sz="3700" b="1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Best Practices, Cont.</a:t>
            </a:r>
            <a:endParaRPr lang="en-US" sz="3700" dirty="0">
              <a:solidFill>
                <a:srgbClr val="0070C0"/>
              </a:solidFill>
            </a:endParaRPr>
          </a:p>
        </p:txBody>
      </p:sp>
      <p:grpSp>
        <p:nvGrpSpPr>
          <p:cNvPr id="8201" name="Group 8200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8202" name="Rectangle 8201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03" name="Rectangle 8202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205" name="Rectangle 8204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64069A-8159-4F7C-D758-1F48529E1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63" y="1882630"/>
            <a:ext cx="5598446" cy="5100421"/>
          </a:xfrm>
        </p:spPr>
        <p:txBody>
          <a:bodyPr anchor="ctr">
            <a:normAutofit/>
          </a:bodyPr>
          <a:lstStyle/>
          <a:p>
            <a:r>
              <a:rPr lang="en-US" sz="18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Learn the names of your students.</a:t>
            </a:r>
            <a:endParaRPr lang="en-US" sz="1800" dirty="0">
              <a:solidFill>
                <a:schemeClr val="accent6">
                  <a:lumMod val="75000"/>
                </a:schemeClr>
              </a:solidFill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  <a:p>
            <a:r>
              <a:rPr lang="en-US" sz="1800" dirty="0">
                <a:solidFill>
                  <a:schemeClr val="accent4">
                    <a:lumMod val="50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Include ways for students connect with each other such as through </a:t>
            </a:r>
            <a:r>
              <a:rPr lang="en-US" sz="1800" b="1" dirty="0">
                <a:solidFill>
                  <a:schemeClr val="accent4">
                    <a:lumMod val="50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small group discussions; group assignments; etc.</a:t>
            </a:r>
          </a:p>
          <a:p>
            <a:r>
              <a:rPr lang="en-US" sz="1800" dirty="0">
                <a:solidFill>
                  <a:srgbClr val="0000CC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Give students a </a:t>
            </a:r>
            <a:r>
              <a:rPr lang="en-US" sz="1800" b="1" dirty="0">
                <a:solidFill>
                  <a:srgbClr val="0000CC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short survey</a:t>
            </a:r>
            <a:r>
              <a:rPr lang="en-US" sz="1800" b="1" dirty="0">
                <a:solidFill>
                  <a:srgbClr val="0000CC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en-US" sz="1800" b="1" dirty="0">
                <a:solidFill>
                  <a:srgbClr val="0000CC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asking about their interests, hobbies, and strengths </a:t>
            </a:r>
            <a:r>
              <a:rPr lang="en-US" sz="1800" dirty="0">
                <a:solidFill>
                  <a:srgbClr val="0000CC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in addition to anything they are nervous/concerned about re: the class. </a:t>
            </a:r>
          </a:p>
          <a:p>
            <a:r>
              <a:rPr lang="en-US" sz="1800" dirty="0">
                <a:solidFill>
                  <a:srgbClr val="9933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Have students write responses about their </a:t>
            </a:r>
            <a:r>
              <a:rPr lang="en-US" sz="1800" b="1" dirty="0">
                <a:solidFill>
                  <a:srgbClr val="9933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key takeaways are for each class and what they would like to learn more about. </a:t>
            </a:r>
          </a:p>
          <a:p>
            <a:r>
              <a:rPr lang="en-US" sz="1800" b="1" dirty="0">
                <a:solidFill>
                  <a:srgbClr val="7030A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Have students introduce themselves to the class</a:t>
            </a:r>
            <a:r>
              <a:rPr lang="en-US" sz="1800" b="1" dirty="0">
                <a:solidFill>
                  <a:srgbClr val="7030A0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en-US" sz="1800" dirty="0">
                <a:solidFill>
                  <a:srgbClr val="7030A0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(e.g., </a:t>
            </a:r>
            <a:r>
              <a:rPr lang="en-US" sz="1800" dirty="0">
                <a:solidFill>
                  <a:srgbClr val="7030A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name, pronouns, major, year in school, interests, and how the subject may be relevant to them).</a:t>
            </a:r>
          </a:p>
          <a:p>
            <a:endParaRPr lang="en-US" sz="1300" dirty="0"/>
          </a:p>
        </p:txBody>
      </p:sp>
      <p:sp>
        <p:nvSpPr>
          <p:cNvPr id="8207" name="Rectangle 8206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9" name="Rectangle 820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Large Group Of Students Connecting With Each Other Royalty Free Stock ...">
            <a:extLst>
              <a:ext uri="{FF2B5EF4-FFF2-40B4-BE49-F238E27FC236}">
                <a16:creationId xmlns:a16="http://schemas.microsoft.com/office/drawing/2014/main" id="{7252564A-424B-FDE3-693B-EDD7731413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6" r="22171" b="-1"/>
          <a:stretch/>
        </p:blipFill>
        <p:spPr bwMode="auto">
          <a:xfrm>
            <a:off x="5977788" y="799352"/>
            <a:ext cx="5425410" cy="525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0351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8AA913-8F05-4E4E-0986-DA84E2305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128689"/>
          </a:xfrm>
        </p:spPr>
        <p:txBody>
          <a:bodyPr anchor="b">
            <a:normAutofit/>
          </a:bodyPr>
          <a:lstStyle/>
          <a:p>
            <a:r>
              <a:rPr lang="en-US" sz="5400" b="1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Best Practices, Cont. </a:t>
            </a:r>
            <a:r>
              <a:rPr lang="en-US" sz="5400" b="1" dirty="0"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en-US" sz="5400" dirty="0"/>
              <a:t>	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C6EC3C-0BC6-5DF6-3FA1-C165435DF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94" y="2071316"/>
            <a:ext cx="7217951" cy="4119172"/>
          </a:xfrm>
        </p:spPr>
        <p:txBody>
          <a:bodyPr anchor="t">
            <a:normAutofit/>
          </a:bodyPr>
          <a:lstStyle/>
          <a:p>
            <a:endParaRPr lang="en-US" sz="2200" dirty="0">
              <a:cs typeface="Segoe UI" panose="020B0502040204020203" pitchFamily="34" charset="0"/>
            </a:endParaRPr>
          </a:p>
          <a:p>
            <a:endParaRPr lang="en-US" sz="2200" b="0" i="0" dirty="0">
              <a:effectLst/>
              <a:cs typeface="Segoe UI" panose="020B0502040204020203" pitchFamily="34" charset="0"/>
            </a:endParaRPr>
          </a:p>
          <a:p>
            <a:pPr marL="0" indent="0">
              <a:buNone/>
            </a:pPr>
            <a:endParaRPr lang="en-US" sz="2200" dirty="0"/>
          </a:p>
        </p:txBody>
      </p:sp>
      <p:pic>
        <p:nvPicPr>
          <p:cNvPr id="2050" name="Picture 2" descr="Weekend Well Being Balance Connection Classes">
            <a:extLst>
              <a:ext uri="{FF2B5EF4-FFF2-40B4-BE49-F238E27FC236}">
                <a16:creationId xmlns:a16="http://schemas.microsoft.com/office/drawing/2014/main" id="{EA93C421-2731-333A-473C-5E094F102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6948">
            <a:off x="8637393" y="356800"/>
            <a:ext cx="3418207" cy="1365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052" name="TextBox 5">
            <a:extLst>
              <a:ext uri="{FF2B5EF4-FFF2-40B4-BE49-F238E27FC236}">
                <a16:creationId xmlns:a16="http://schemas.microsoft.com/office/drawing/2014/main" id="{806505B2-B81D-C9A2-B03F-121BC7D8AA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94875045"/>
              </p:ext>
            </p:extLst>
          </p:nvPr>
        </p:nvGraphicFramePr>
        <p:xfrm>
          <a:off x="572493" y="1828615"/>
          <a:ext cx="9902030" cy="48677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21665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3BA78C-4504-C6C3-5C9F-5DDD2E72D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89" y="387941"/>
            <a:ext cx="5702638" cy="1200361"/>
          </a:xfrm>
        </p:spPr>
        <p:txBody>
          <a:bodyPr anchor="b">
            <a:norm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Best Practices, Cont.</a:t>
            </a:r>
          </a:p>
        </p:txBody>
      </p: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A3389F-A58C-080B-AB31-E2E4B7C69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96105" y="1944913"/>
            <a:ext cx="5881872" cy="4882970"/>
          </a:xfrm>
        </p:spPr>
        <p:txBody>
          <a:bodyPr anchor="ctr">
            <a:norm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accent2">
                    <a:lumMod val="7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Create a positive,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welcoming classroom environment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inviting connections and fostering open-mindedness.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000" dirty="0">
              <a:effectLst/>
              <a:latin typeface="Segoe UI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accent6">
                    <a:lumMod val="50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Introduce yourself/background in your first class and learn a little bit about your 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students’ 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interests and background.</a:t>
            </a:r>
            <a:endParaRPr lang="en-US" sz="2000" b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000" dirty="0">
              <a:effectLst/>
              <a:latin typeface="Segoe UI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Create an ”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equity-minded” syllabus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that promotes student belonging and growth.</a:t>
            </a:r>
          </a:p>
          <a:p>
            <a:pPr marL="342900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endParaRPr lang="en-US" sz="2000" b="1" dirty="0">
              <a:solidFill>
                <a:srgbClr val="008080"/>
              </a:solidFill>
              <a:effectLst/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en-US" sz="1700" dirty="0">
              <a:effectLst/>
              <a:latin typeface="Segoe UI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500" dirty="0"/>
          </a:p>
        </p:txBody>
      </p:sp>
      <p:sp>
        <p:nvSpPr>
          <p:cNvPr id="3083" name="Rectangle 3082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5" name="Rectangle 3084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7" name="Rectangle 3086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A Positive Culture. Who benefits? And what do you think ripples out ...">
            <a:extLst>
              <a:ext uri="{FF2B5EF4-FFF2-40B4-BE49-F238E27FC236}">
                <a16:creationId xmlns:a16="http://schemas.microsoft.com/office/drawing/2014/main" id="{151E4765-E7A5-6107-037E-0808CE70DD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1277686"/>
            <a:ext cx="5785766" cy="4128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6716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5" name="Rectangle 4104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B0C389-F7E2-4DFA-BB06-DA7EF03D8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89" y="48678"/>
            <a:ext cx="5670679" cy="1200361"/>
          </a:xfrm>
        </p:spPr>
        <p:txBody>
          <a:bodyPr anchor="b">
            <a:norm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Best Practices, Cont. </a:t>
            </a:r>
          </a:p>
        </p:txBody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DD734-EC24-2CB4-2436-7414CF334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57" y="1934157"/>
            <a:ext cx="5670680" cy="4566597"/>
          </a:xfrm>
        </p:spPr>
        <p:txBody>
          <a:bodyPr anchor="ctr">
            <a:norm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journaling or other reflective activities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encourage personal growth.</a:t>
            </a:r>
            <a:endParaRPr lang="en-US" sz="20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000" dirty="0">
              <a:effectLst/>
              <a:latin typeface="Segoe UI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rgbClr val="00808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Encourage students to seek </a:t>
            </a:r>
            <a:r>
              <a:rPr lang="en-US" sz="2000" b="1" dirty="0">
                <a:solidFill>
                  <a:srgbClr val="00808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co-curricular, volunteer, and internship opportunities.</a:t>
            </a:r>
            <a:endParaRPr lang="en-US" sz="2000" b="1" dirty="0">
              <a:solidFill>
                <a:srgbClr val="00808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en-US" sz="2000" dirty="0">
              <a:effectLst/>
              <a:latin typeface="Segoe UI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rgbClr val="990033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Consider what </a:t>
            </a:r>
            <a:r>
              <a:rPr lang="en-US" sz="2000" b="1" dirty="0">
                <a:solidFill>
                  <a:srgbClr val="990033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skills students will need to succeed in life and in their careers </a:t>
            </a:r>
            <a:r>
              <a:rPr lang="en-US" sz="2000" dirty="0">
                <a:solidFill>
                  <a:srgbClr val="990033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try to find ways to foster these in class (e.g., teamwork, communication, problem solving, empathy, initiative).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000" dirty="0">
              <a:effectLst/>
              <a:latin typeface="Segoe UI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800" dirty="0"/>
          </a:p>
        </p:txBody>
      </p:sp>
      <p:sp>
        <p:nvSpPr>
          <p:cNvPr id="4109" name="Rectangle 4108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1" name="Rectangle 4110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3" name="Rectangle 4112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0" name="Picture 4" descr="Personal Growth Chart With Keywords And Icons Sketch Stock Illustration ...">
            <a:extLst>
              <a:ext uri="{FF2B5EF4-FFF2-40B4-BE49-F238E27FC236}">
                <a16:creationId xmlns:a16="http://schemas.microsoft.com/office/drawing/2014/main" id="{26EAFA71-9AE9-496B-A3B2-157C96D2E8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41" r="6792" b="-1"/>
          <a:stretch/>
        </p:blipFill>
        <p:spPr bwMode="auto">
          <a:xfrm>
            <a:off x="6048338" y="650494"/>
            <a:ext cx="5628018" cy="5324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9611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18" name="Rectangle 4117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120" name="Arc 4119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B0C389-F7E2-4DFA-BB06-DA7EF03D8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6042572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Best Practices, Cont. </a:t>
            </a:r>
          </a:p>
        </p:txBody>
      </p:sp>
      <p:sp>
        <p:nvSpPr>
          <p:cNvPr id="4122" name="Freeform: Shape 4121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A colorful logo with hands forming a heart&#10;&#10;Description automatically generated">
            <a:extLst>
              <a:ext uri="{FF2B5EF4-FFF2-40B4-BE49-F238E27FC236}">
                <a16:creationId xmlns:a16="http://schemas.microsoft.com/office/drawing/2014/main" id="{1653226D-7978-D95F-1A4D-6E6524559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82" y="955437"/>
            <a:ext cx="4777381" cy="477738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DD734-EC24-2CB4-2436-7414CF334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>
            <a:norm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200" dirty="0">
                <a:solidFill>
                  <a:srgbClr val="00808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Provide students with </a:t>
            </a:r>
            <a:r>
              <a:rPr lang="en-US" sz="2200" b="1" dirty="0">
                <a:solidFill>
                  <a:srgbClr val="00808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multiple ways to get in touch with you.</a:t>
            </a:r>
          </a:p>
          <a:p>
            <a:pPr marL="342900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endParaRPr lang="en-US" sz="2200" b="1" dirty="0">
              <a:solidFill>
                <a:srgbClr val="008080"/>
              </a:solidFill>
              <a:effectLst/>
              <a:latin typeface="Segoe UI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200" b="1" dirty="0">
                <a:solidFill>
                  <a:srgbClr val="00808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Facilitate interactions in and out of class </a:t>
            </a:r>
            <a:r>
              <a:rPr lang="en-US" sz="2200" dirty="0">
                <a:solidFill>
                  <a:srgbClr val="00808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help create a sense of community and build their social networks.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200" dirty="0">
              <a:solidFill>
                <a:srgbClr val="008080"/>
              </a:solidFill>
              <a:effectLst/>
              <a:latin typeface="Segoe UI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200" dirty="0">
                <a:solidFill>
                  <a:srgbClr val="00808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 a </a:t>
            </a:r>
            <a:r>
              <a:rPr lang="en-US" sz="2200" b="1" dirty="0">
                <a:solidFill>
                  <a:srgbClr val="00808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class check-in activity to connect with students </a:t>
            </a:r>
            <a:r>
              <a:rPr lang="en-US" sz="2200" dirty="0">
                <a:solidFill>
                  <a:srgbClr val="00808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(e.g., ask students to write 1 – 2 words about how they’re feeling that day in the chat box or a Poll Everywhere word cloud).</a:t>
            </a:r>
            <a:endParaRPr lang="en-US" sz="2200" dirty="0">
              <a:solidFill>
                <a:srgbClr val="00808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endParaRPr lang="en-US" sz="2200" dirty="0">
              <a:solidFill>
                <a:srgbClr val="00808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200" b="1" dirty="0">
              <a:solidFill>
                <a:srgbClr val="00808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200" dirty="0">
              <a:solidFill>
                <a:srgbClr val="008080"/>
              </a:solidFill>
              <a:effectLst/>
              <a:latin typeface="Segoe UI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en-US" sz="2200" dirty="0">
              <a:solidFill>
                <a:srgbClr val="00808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985236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8D1AA55E-40D5-461B-A5A8-4AE8AAB71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B96DF-B864-9D4E-592F-EE872B06E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90" y="327171"/>
            <a:ext cx="6190412" cy="1366483"/>
          </a:xfrm>
        </p:spPr>
        <p:txBody>
          <a:bodyPr anchor="b">
            <a:normAutofit/>
          </a:bodyPr>
          <a:lstStyle/>
          <a:p>
            <a:r>
              <a:rPr lang="en-US" sz="4800" b="1" dirty="0">
                <a:solidFill>
                  <a:srgbClr val="9966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Best Practices, Cont.</a:t>
            </a:r>
          </a:p>
        </p:txBody>
      </p:sp>
      <p:cxnSp>
        <p:nvCxnSpPr>
          <p:cNvPr id="5129" name="!!Straight Connector">
            <a:extLst>
              <a:ext uri="{FF2B5EF4-FFF2-40B4-BE49-F238E27FC236}">
                <a16:creationId xmlns:a16="http://schemas.microsoft.com/office/drawing/2014/main" id="{7EB498BD-8089-4626-91EA-4978EBEF5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806470"/>
            <a:ext cx="7903723" cy="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08D668-A762-30AA-3EC2-A5084749F8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075" y="2161794"/>
            <a:ext cx="7075055" cy="4991949"/>
          </a:xfrm>
        </p:spPr>
        <p:txBody>
          <a:bodyPr anchor="t">
            <a:norm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b="1" dirty="0">
                <a:solidFill>
                  <a:schemeClr val="accent1">
                    <a:lumMod val="75000"/>
                    <a:alpha val="80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Seek feedback from students </a:t>
            </a:r>
            <a:r>
              <a:rPr lang="en-US" sz="2000" dirty="0">
                <a:solidFill>
                  <a:schemeClr val="accent1">
                    <a:lumMod val="75000"/>
                    <a:alpha val="80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throughout the semester. This could be done through Zoom polls or set up in Qualtrics.</a:t>
            </a:r>
            <a:endParaRPr lang="en-US" sz="2000" dirty="0">
              <a:solidFill>
                <a:schemeClr val="accent1">
                  <a:lumMod val="75000"/>
                  <a:alpha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000" dirty="0">
              <a:solidFill>
                <a:schemeClr val="accent1">
                  <a:lumMod val="75000"/>
                  <a:alpha val="80000"/>
                </a:schemeClr>
              </a:solidFill>
              <a:effectLst/>
              <a:latin typeface="Segoe UI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accent6">
                    <a:lumMod val="50000"/>
                    <a:alpha val="80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your syllabus, </a:t>
            </a:r>
            <a:r>
              <a:rPr lang="en-US" sz="2000" b="1" dirty="0">
                <a:solidFill>
                  <a:schemeClr val="accent6">
                    <a:lumMod val="50000"/>
                    <a:alpha val="80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offer a variety of ways for students to contact you with questions or concerns.</a:t>
            </a:r>
            <a:endParaRPr lang="en-US" sz="2000" b="1" dirty="0">
              <a:solidFill>
                <a:schemeClr val="accent6">
                  <a:lumMod val="50000"/>
                  <a:alpha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en-US" sz="2000" dirty="0">
              <a:solidFill>
                <a:schemeClr val="tx1">
                  <a:alpha val="80000"/>
                </a:schemeClr>
              </a:solidFill>
              <a:effectLst/>
              <a:latin typeface="Segoe UI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accent2">
                    <a:lumMod val="75000"/>
                    <a:alpha val="80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Consider providing students with </a:t>
            </a:r>
            <a:r>
              <a:rPr lang="en-US" sz="2000" b="1" dirty="0">
                <a:solidFill>
                  <a:schemeClr val="accent2">
                    <a:lumMod val="75000"/>
                    <a:alpha val="80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recording of the class, PowerPoints, videos, etc. </a:t>
            </a:r>
            <a:r>
              <a:rPr lang="en-US" sz="2000" dirty="0">
                <a:solidFill>
                  <a:schemeClr val="accent2">
                    <a:lumMod val="75000"/>
                    <a:alpha val="80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(particularly helpful for ESL students who may need more time to understand what is being taught verbally). </a:t>
            </a:r>
          </a:p>
          <a:p>
            <a:pPr marL="342900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endParaRPr lang="en-US" sz="2000" b="1" dirty="0">
              <a:solidFill>
                <a:srgbClr val="008080"/>
              </a:solidFill>
              <a:effectLst/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  <a:p>
            <a:pPr marL="342900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000" b="1" dirty="0">
                <a:solidFill>
                  <a:srgbClr val="00808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Assign course materials written by authors they can identify with </a:t>
            </a:r>
            <a:r>
              <a:rPr lang="en-US" sz="2000" dirty="0">
                <a:solidFill>
                  <a:srgbClr val="00808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(e.g., first-generation, BIPOC, female, etc.).  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en-US" sz="2000" dirty="0">
              <a:solidFill>
                <a:schemeClr val="accent2">
                  <a:lumMod val="75000"/>
                  <a:alpha val="80000"/>
                </a:schemeClr>
              </a:solidFill>
              <a:effectLst/>
              <a:latin typeface="Segoe UI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en-US" sz="2000" dirty="0">
              <a:solidFill>
                <a:schemeClr val="tx1">
                  <a:alpha val="80000"/>
                </a:schemeClr>
              </a:solidFill>
              <a:effectLst/>
              <a:latin typeface="Segoe UI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700" dirty="0">
              <a:solidFill>
                <a:schemeClr val="tx1">
                  <a:alpha val="80000"/>
                </a:schemeClr>
              </a:solidFill>
            </a:endParaRPr>
          </a:p>
        </p:txBody>
      </p:sp>
      <p:pic>
        <p:nvPicPr>
          <p:cNvPr id="5122" name="Picture 2" descr="The Importance of Human Connection - District32 Business Growth Articles">
            <a:extLst>
              <a:ext uri="{FF2B5EF4-FFF2-40B4-BE49-F238E27FC236}">
                <a16:creationId xmlns:a16="http://schemas.microsoft.com/office/drawing/2014/main" id="{04FA2D04-21A8-7A0C-8153-1573740D75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5" r="16586" b="2"/>
          <a:stretch/>
        </p:blipFill>
        <p:spPr bwMode="auto">
          <a:xfrm>
            <a:off x="7451965" y="1665519"/>
            <a:ext cx="4267645" cy="4267645"/>
          </a:xfrm>
          <a:custGeom>
            <a:avLst/>
            <a:gdLst/>
            <a:ahLst/>
            <a:cxnLst/>
            <a:rect l="l" t="t" r="r" b="b"/>
            <a:pathLst>
              <a:path w="2457864" h="2457864">
                <a:moveTo>
                  <a:pt x="1228932" y="0"/>
                </a:moveTo>
                <a:cubicBezTo>
                  <a:pt x="1907652" y="0"/>
                  <a:pt x="2457864" y="550212"/>
                  <a:pt x="2457864" y="1228932"/>
                </a:cubicBezTo>
                <a:cubicBezTo>
                  <a:pt x="2457864" y="1907652"/>
                  <a:pt x="1907652" y="2457864"/>
                  <a:pt x="1228932" y="2457864"/>
                </a:cubicBezTo>
                <a:cubicBezTo>
                  <a:pt x="550212" y="2457864"/>
                  <a:pt x="0" y="1907652"/>
                  <a:pt x="0" y="1228932"/>
                </a:cubicBezTo>
                <a:cubicBezTo>
                  <a:pt x="0" y="550212"/>
                  <a:pt x="550212" y="0"/>
                  <a:pt x="1228932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1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69280" y="178001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133" name="!!circle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81590" y="2070656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188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60" name="Rectangle 615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5DD44D-00A6-1939-8BF9-E64E8CA32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 b="1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Best Practices, Cont.</a:t>
            </a:r>
            <a:endParaRPr lang="en-US" sz="5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16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E8244E-14D0-E67D-C152-4908896F60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910" y="2089603"/>
            <a:ext cx="7444748" cy="4874429"/>
          </a:xfrm>
        </p:spPr>
        <p:txBody>
          <a:bodyPr anchor="t">
            <a:norm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200" b="1" dirty="0">
                <a:solidFill>
                  <a:srgbClr val="7030A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Accommodate different learning styles </a:t>
            </a:r>
            <a:r>
              <a:rPr lang="en-US" sz="2200" dirty="0">
                <a:solidFill>
                  <a:srgbClr val="7030A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 providing a variety of ways students can engage and participate in the lecture and learning, such as discussion boards, written reflections, oral presentations, etc. (See </a:t>
            </a:r>
            <a:r>
              <a:rPr lang="en-US" sz="2200" dirty="0">
                <a:solidFill>
                  <a:srgbClr val="7030A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Universal Design for Learning</a:t>
            </a:r>
            <a:r>
              <a:rPr lang="en-US" sz="2200" dirty="0">
                <a:solidFill>
                  <a:srgbClr val="7030A0"/>
                </a:solidFill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en-US" sz="22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200" dirty="0">
              <a:solidFill>
                <a:srgbClr val="7030A0"/>
              </a:solidFill>
              <a:effectLst/>
              <a:latin typeface="Segoe UI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200" dirty="0">
                <a:solidFill>
                  <a:schemeClr val="accent6">
                    <a:lumMod val="7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 activities and practices in class to help build your and your students' </a:t>
            </a:r>
            <a:r>
              <a:rPr lang="en-US" sz="2200" b="1" dirty="0">
                <a:solidFill>
                  <a:schemeClr val="accent6">
                    <a:lumMod val="7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intercultural competence.</a:t>
            </a:r>
            <a:endParaRPr lang="en-US" sz="2200" b="1" dirty="0">
              <a:solidFill>
                <a:schemeClr val="accent6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200" dirty="0">
              <a:effectLst/>
              <a:latin typeface="Segoe UI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200" dirty="0">
                <a:solidFill>
                  <a:schemeClr val="accent1">
                    <a:lumMod val="7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 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inclusive language and gender-neutral pronouns.</a:t>
            </a:r>
            <a:endParaRPr lang="en-US" sz="2200" b="1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en-US" sz="2200" b="1" dirty="0">
              <a:effectLst/>
              <a:latin typeface="Segoe UI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Pause and summarize </a:t>
            </a:r>
            <a:r>
              <a:rPr lang="en-US" sz="2200" dirty="0">
                <a:solidFill>
                  <a:schemeClr val="accent2">
                    <a:lumMod val="7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 ask students to summarize in the chat.</a:t>
            </a:r>
            <a:endParaRPr lang="en-US" sz="220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200" dirty="0"/>
          </a:p>
        </p:txBody>
      </p:sp>
      <p:pic>
        <p:nvPicPr>
          <p:cNvPr id="6146" name="Picture 2" descr="Universal Design for Learning - CSA Education">
            <a:extLst>
              <a:ext uri="{FF2B5EF4-FFF2-40B4-BE49-F238E27FC236}">
                <a16:creationId xmlns:a16="http://schemas.microsoft.com/office/drawing/2014/main" id="{E66FE26B-5890-113C-D35A-567E19AB59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3"/>
          <a:stretch/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0564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B52090-D40F-C2E7-8547-414079640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419" y="308030"/>
            <a:ext cx="5628018" cy="1200361"/>
          </a:xfrm>
        </p:spPr>
        <p:txBody>
          <a:bodyPr anchor="b">
            <a:normAutofit/>
          </a:bodyPr>
          <a:lstStyle/>
          <a:p>
            <a:r>
              <a:rPr lang="en-US" b="1" dirty="0">
                <a:solidFill>
                  <a:srgbClr val="00339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Best Practices, Cont.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C2A565-A4B2-0945-66BA-730F733671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25" y="2031101"/>
            <a:ext cx="5596053" cy="4194467"/>
          </a:xfrm>
        </p:spPr>
        <p:txBody>
          <a:bodyPr anchor="ctr">
            <a:norm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400" dirty="0">
                <a:solidFill>
                  <a:srgbClr val="0000CC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Whenever and however possible, </a:t>
            </a:r>
            <a:r>
              <a:rPr lang="en-US" sz="1400" b="1" dirty="0">
                <a:solidFill>
                  <a:srgbClr val="0000CC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let students know you care about them and their success.</a:t>
            </a:r>
            <a:endParaRPr lang="en-US" sz="1400" b="1" dirty="0">
              <a:solidFill>
                <a:srgbClr val="0000C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400" b="1" dirty="0">
              <a:effectLst/>
              <a:latin typeface="Segoe UI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400" b="1" dirty="0">
                <a:solidFill>
                  <a:schemeClr val="accent4">
                    <a:lumMod val="7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Demystify your role </a:t>
            </a:r>
            <a:r>
              <a:rPr lang="en-US" sz="1400" dirty="0">
                <a:solidFill>
                  <a:schemeClr val="accent4">
                    <a:lumMod val="7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 </a:t>
            </a:r>
            <a:r>
              <a:rPr lang="en-US" sz="1400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sharing something about yourself.</a:t>
            </a:r>
            <a:endParaRPr lang="en-US" sz="1400" dirty="0">
              <a:solidFill>
                <a:schemeClr val="accent4">
                  <a:lumMod val="75000"/>
                </a:schemeClr>
              </a:solidFill>
              <a:effectLst/>
              <a:latin typeface="Segoe UI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400" b="1" dirty="0">
              <a:effectLst/>
              <a:latin typeface="Segoe UI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400" b="1" dirty="0">
                <a:solidFill>
                  <a:schemeClr val="accent6">
                    <a:lumMod val="7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 learner centered</a:t>
            </a:r>
            <a:r>
              <a:rPr lang="en-US" sz="14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“be interested in learners instead of trying to be an interesting teacher.”</a:t>
            </a:r>
            <a:endParaRPr lang="en-US" sz="1400" dirty="0">
              <a:solidFill>
                <a:schemeClr val="accent6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400" b="1" dirty="0">
              <a:effectLst/>
              <a:latin typeface="Segoe UI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400" b="1" dirty="0">
                <a:solidFill>
                  <a:srgbClr val="C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Provide constructive feedback and outline specific actions students can take to improve.</a:t>
            </a:r>
            <a:endParaRPr lang="en-US" sz="14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400" b="1" dirty="0">
              <a:effectLst/>
              <a:latin typeface="Segoe UI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400" b="1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Consider the “whole student” and the pressures and challenges </a:t>
            </a:r>
            <a:r>
              <a:rPr lang="en-US" sz="14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they may face outside of class.</a:t>
            </a:r>
            <a:endParaRPr lang="en-US" sz="14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en-US" sz="1400" b="1" dirty="0">
              <a:solidFill>
                <a:srgbClr val="7030A0"/>
              </a:solidFill>
              <a:effectLst/>
              <a:latin typeface="Segoe UI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400" b="1" dirty="0">
                <a:solidFill>
                  <a:srgbClr val="00B05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Check in on students regularly </a:t>
            </a:r>
            <a:r>
              <a:rPr lang="en-US" sz="1400" dirty="0">
                <a:solidFill>
                  <a:srgbClr val="00B05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through class check-in activities or individually via learning management system</a:t>
            </a:r>
            <a:r>
              <a:rPr lang="en-US" sz="1400" dirty="0">
                <a:solidFill>
                  <a:srgbClr val="00B050"/>
                </a:solidFill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email in person before/after class/during office hours.</a:t>
            </a:r>
            <a:endParaRPr lang="en-US" sz="14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4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diagram of different colored circles&#10;&#10;Description automatically generated">
            <a:extLst>
              <a:ext uri="{FF2B5EF4-FFF2-40B4-BE49-F238E27FC236}">
                <a16:creationId xmlns:a16="http://schemas.microsoft.com/office/drawing/2014/main" id="{B2306326-7603-795B-D25E-ED9BE5EED0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738" y="983973"/>
            <a:ext cx="5628018" cy="465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406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75871B-A298-D5BB-17BC-1891C8A71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 b="1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Best Practices Cont. </a:t>
            </a:r>
          </a:p>
        </p:txBody>
      </p:sp>
      <p:sp>
        <p:nvSpPr>
          <p:cNvPr id="19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84D2C-E493-9676-472D-0F87D298B3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00" y="2071315"/>
            <a:ext cx="7352145" cy="4874429"/>
          </a:xfrm>
        </p:spPr>
        <p:txBody>
          <a:bodyPr anchor="t">
            <a:norm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Provide health tips or health resources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your course shell, syllabus, in class, and/or during breaks.</a:t>
            </a:r>
            <a:endParaRPr lang="en-US" sz="200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000" dirty="0">
              <a:effectLst/>
              <a:latin typeface="Segoe UI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Remind your students about the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importance of sleep and discourage all-nighters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chemeClr val="accent6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000" dirty="0">
              <a:effectLst/>
              <a:latin typeface="Segoe UI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rgbClr val="C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 2-3 minute </a:t>
            </a:r>
            <a:r>
              <a:rPr lang="en-US" sz="2000" b="1" dirty="0">
                <a:solidFill>
                  <a:srgbClr val="C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mindfulness or relaxation recordings</a:t>
            </a:r>
            <a:r>
              <a:rPr lang="en-US" sz="2000" dirty="0">
                <a:solidFill>
                  <a:srgbClr val="C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 a break.</a:t>
            </a:r>
            <a:endParaRPr lang="en-US" sz="20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endParaRPr lang="en-US" sz="2000" dirty="0">
              <a:latin typeface="Segoe UI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rgbClr val="996633"/>
                </a:solidFill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30-40% of students experience food insecurity and s</a:t>
            </a:r>
            <a:r>
              <a:rPr lang="en-US" sz="2000" dirty="0">
                <a:solidFill>
                  <a:srgbClr val="996633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tudents can’t concentrate if they’re hungry, so </a:t>
            </a:r>
            <a:r>
              <a:rPr lang="en-US" sz="2000" b="1" dirty="0">
                <a:solidFill>
                  <a:srgbClr val="996633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connect them to key campus resources for food (e.g., food pantry) and financial assistance. </a:t>
            </a:r>
            <a:endParaRPr lang="en-US" sz="2000" b="1" dirty="0">
              <a:solidFill>
                <a:srgbClr val="996633"/>
              </a:solidFill>
              <a:latin typeface="Segoe UI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endParaRPr lang="en-US" sz="2000" dirty="0">
              <a:effectLst/>
              <a:latin typeface="Segoe UI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accent6">
                    <a:lumMod val="50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your syllabus and through class announcements, provide students with information on the various 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student support services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000" dirty="0"/>
          </a:p>
        </p:txBody>
      </p:sp>
      <p:pic>
        <p:nvPicPr>
          <p:cNvPr id="5" name="Picture 4" descr="A collage of different foods&#10;&#10;Description automatically generated">
            <a:extLst>
              <a:ext uri="{FF2B5EF4-FFF2-40B4-BE49-F238E27FC236}">
                <a16:creationId xmlns:a16="http://schemas.microsoft.com/office/drawing/2014/main" id="{A1769000-9830-E948-342C-BB4949CE42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3" r="18723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9556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AAEE19-0F3E-9C02-D4A1-10A6D3247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59" y="856180"/>
            <a:ext cx="5096249" cy="1128068"/>
          </a:xfrm>
        </p:spPr>
        <p:txBody>
          <a:bodyPr anchor="ctr">
            <a:normAutofit/>
          </a:bodyPr>
          <a:lstStyle/>
          <a:p>
            <a:r>
              <a:rPr lang="en-US" sz="3700" b="1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Best Practices, Cont.</a:t>
            </a:r>
            <a:endParaRPr lang="en-US" sz="3700" dirty="0">
              <a:solidFill>
                <a:srgbClr val="C00000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6AA5D-34D5-13B5-6482-8AE37B7F2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909" y="2330505"/>
            <a:ext cx="5454900" cy="4360252"/>
          </a:xfrm>
        </p:spPr>
        <p:txBody>
          <a:bodyPr anchor="ctr">
            <a:norm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700" dirty="0">
                <a:solidFill>
                  <a:schemeClr val="accent6">
                    <a:lumMod val="7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Lead discussions or activities that help students develop a sense of </a:t>
            </a:r>
            <a:r>
              <a:rPr lang="en-US" sz="1700" b="1" dirty="0">
                <a:solidFill>
                  <a:schemeClr val="accent6">
                    <a:lumMod val="7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civic responsibility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700" dirty="0">
              <a:solidFill>
                <a:schemeClr val="accent6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700" b="1" dirty="0">
              <a:effectLst/>
              <a:latin typeface="Segoe UI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700" b="1" dirty="0">
                <a:solidFill>
                  <a:schemeClr val="accent2">
                    <a:lumMod val="7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Utilize examples from the real world in class to make </a:t>
            </a:r>
            <a:r>
              <a:rPr lang="en-US" sz="1700" b="1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content more relevant to them</a:t>
            </a:r>
            <a:r>
              <a:rPr lang="en-US" sz="1700" b="1" dirty="0">
                <a:solidFill>
                  <a:schemeClr val="accent2">
                    <a:lumMod val="7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700" dirty="0">
                <a:solidFill>
                  <a:schemeClr val="accent2">
                    <a:lumMod val="7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(e.g., news clips, career advice, guest speakers from the workforce students hope to enter).</a:t>
            </a:r>
            <a:endParaRPr lang="en-US" sz="170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700" b="1" dirty="0">
              <a:effectLst/>
              <a:latin typeface="Segoe UI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700" b="1" dirty="0">
                <a:solidFill>
                  <a:srgbClr val="00808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Create assignments in which the results can be utilized by a community group or campus initiative.</a:t>
            </a:r>
            <a:endParaRPr lang="en-US" sz="1700" b="1" dirty="0">
              <a:solidFill>
                <a:srgbClr val="00808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700" dirty="0">
              <a:solidFill>
                <a:srgbClr val="C00000"/>
              </a:solidFill>
              <a:effectLst/>
              <a:latin typeface="Segoe UI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700" dirty="0">
                <a:solidFill>
                  <a:srgbClr val="C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Where possible, </a:t>
            </a:r>
            <a:r>
              <a:rPr lang="en-US" sz="1700" b="1" dirty="0">
                <a:solidFill>
                  <a:srgbClr val="C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incorporate experiential or service-learning components </a:t>
            </a:r>
            <a:r>
              <a:rPr lang="en-US" sz="1700" dirty="0">
                <a:solidFill>
                  <a:srgbClr val="C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into your course.</a:t>
            </a:r>
            <a:endParaRPr lang="en-US" sz="17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en-US" sz="1700" dirty="0">
              <a:solidFill>
                <a:srgbClr val="0070C0"/>
              </a:solidFill>
              <a:effectLst/>
              <a:latin typeface="Segoe UI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700" dirty="0">
                <a:solidFill>
                  <a:srgbClr val="0070C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Encourage students to get involved in </a:t>
            </a:r>
            <a:r>
              <a:rPr lang="en-US" sz="1700" b="1" dirty="0">
                <a:solidFill>
                  <a:srgbClr val="0070C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extracurricular and/or volunteer work.</a:t>
            </a:r>
            <a:endParaRPr lang="en-US" sz="17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7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speech bubble with words&#10;&#10;Description automatically generated">
            <a:extLst>
              <a:ext uri="{FF2B5EF4-FFF2-40B4-BE49-F238E27FC236}">
                <a16:creationId xmlns:a16="http://schemas.microsoft.com/office/drawing/2014/main" id="{FE1C4FB7-C03D-1EBA-27F9-1967D19C10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2" r="6266" b="3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0651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5" name="Rectangle 7174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B6FE4E-C817-B03E-F035-08FAA0840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9153"/>
            <a:ext cx="6169891" cy="1481328"/>
          </a:xfrm>
        </p:spPr>
        <p:txBody>
          <a:bodyPr anchor="b">
            <a:normAutofit/>
          </a:bodyPr>
          <a:lstStyle/>
          <a:p>
            <a:r>
              <a:rPr lang="en-US" sz="4800" b="1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Best Practices, Cont.</a:t>
            </a:r>
            <a:endParaRPr lang="en-US" sz="4800" dirty="0">
              <a:solidFill>
                <a:srgbClr val="C00000"/>
              </a:solidFill>
            </a:endParaRPr>
          </a:p>
        </p:txBody>
      </p:sp>
      <p:sp>
        <p:nvSpPr>
          <p:cNvPr id="7177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9802E1-2163-25E1-A78E-5A8D49515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2660903"/>
            <a:ext cx="6169890" cy="4266369"/>
          </a:xfrm>
        </p:spPr>
        <p:txBody>
          <a:bodyPr anchor="t">
            <a:norm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600" dirty="0">
                <a:solidFill>
                  <a:srgbClr val="003399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Where applicable, </a:t>
            </a:r>
            <a:r>
              <a:rPr lang="en-US" sz="1600" b="1" dirty="0">
                <a:solidFill>
                  <a:srgbClr val="003399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provide feedback </a:t>
            </a:r>
            <a:r>
              <a:rPr lang="en-US" sz="1600" dirty="0">
                <a:solidFill>
                  <a:srgbClr val="003399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on each stage of a longer-term assignment (e.g., a term </a:t>
            </a:r>
            <a:r>
              <a:rPr lang="en-US" sz="1600" dirty="0">
                <a:solidFill>
                  <a:srgbClr val="003399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paper or group project).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600" dirty="0">
              <a:effectLst/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600" dirty="0">
                <a:solidFill>
                  <a:schemeClr val="accent2">
                    <a:lumMod val="7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Provide activities where </a:t>
            </a: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students design mock test/study questions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600" dirty="0">
              <a:effectLst/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600" dirty="0">
                <a:solidFill>
                  <a:srgbClr val="00808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Give </a:t>
            </a:r>
            <a:r>
              <a:rPr lang="en-US" sz="1600" b="1" dirty="0">
                <a:solidFill>
                  <a:srgbClr val="00808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specific, targeted, and timely feedback </a:t>
            </a:r>
            <a:r>
              <a:rPr lang="en-US" sz="1600" dirty="0">
                <a:solidFill>
                  <a:srgbClr val="00808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about strengths and weaknesses.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600" b="1" dirty="0">
              <a:effectLst/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600" b="1" dirty="0">
                <a:solidFill>
                  <a:srgbClr val="C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Provide examples of exemplary work to communicate expectations </a:t>
            </a:r>
            <a:r>
              <a:rPr lang="en-US" sz="1600" dirty="0">
                <a:solidFill>
                  <a:srgbClr val="C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and facilitate student understanding of the assignment and how it will be assessed.</a:t>
            </a:r>
          </a:p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en-US" sz="1600" b="1" dirty="0">
              <a:effectLst/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600" b="1" dirty="0">
                <a:solidFill>
                  <a:srgbClr val="006699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Vary your teaching methods </a:t>
            </a:r>
            <a:r>
              <a:rPr lang="en-US" sz="1600" dirty="0">
                <a:solidFill>
                  <a:srgbClr val="006699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(e.g., class discussions, peer learning activities, problem-solving activities, videos, case studies, etc.). For example: </a:t>
            </a:r>
            <a:r>
              <a:rPr lang="en-US" sz="1600" dirty="0">
                <a:hlinkClick r:id="rId2"/>
              </a:rPr>
              <a:t>College Mental Health (@.collegementalhealth) | TikTok</a:t>
            </a:r>
            <a:endParaRPr lang="en-US" sz="2000" dirty="0">
              <a:solidFill>
                <a:srgbClr val="006699"/>
              </a:solidFill>
              <a:effectLst/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en-US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en-US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Pin on Methodology">
            <a:extLst>
              <a:ext uri="{FF2B5EF4-FFF2-40B4-BE49-F238E27FC236}">
                <a16:creationId xmlns:a16="http://schemas.microsoft.com/office/drawing/2014/main" id="{FCF476E3-0432-2307-9508-C4F1A232C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9048" y="699516"/>
            <a:ext cx="5458968" cy="5458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9561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67BC0-5381-4D7E-4EC3-81ACC4126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545" y="-140152"/>
            <a:ext cx="11406909" cy="1101638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n-US" b="1" dirty="0">
                <a:solidFill>
                  <a:srgbClr val="00339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Outside Community </a:t>
            </a:r>
            <a:r>
              <a:rPr lang="en-US" b="1">
                <a:solidFill>
                  <a:srgbClr val="00339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Support Organizations</a:t>
            </a:r>
            <a:endParaRPr lang="en-US" b="1" dirty="0">
              <a:solidFill>
                <a:srgbClr val="00339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1266" name="Picture 2" descr="Image result for mental health and wellbeing and kindness">
            <a:extLst>
              <a:ext uri="{FF2B5EF4-FFF2-40B4-BE49-F238E27FC236}">
                <a16:creationId xmlns:a16="http://schemas.microsoft.com/office/drawing/2014/main" id="{F56B1E60-9587-E913-259D-73EDBCC02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2435" y="2149895"/>
            <a:ext cx="5493090" cy="2558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31D73-8579-056D-13C4-7E5FE2FA3D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4036" y="1211518"/>
            <a:ext cx="6635529" cy="5417667"/>
          </a:xfrm>
        </p:spPr>
        <p:txBody>
          <a:bodyPr anchor="t"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800" b="1" dirty="0">
                <a:solidFill>
                  <a:srgbClr val="003399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Steve Fund</a:t>
            </a:r>
            <a:r>
              <a:rPr lang="en-US" sz="1800" b="1" dirty="0">
                <a:solidFill>
                  <a:srgbClr val="00339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  </a:t>
            </a:r>
            <a:r>
              <a:rPr lang="en-US" sz="1800" dirty="0">
                <a:solidFill>
                  <a:srgbClr val="00339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nonprofit organization dedicated to supporting the mental health and emotional well-being of young people of color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1800" dirty="0">
              <a:solidFill>
                <a:srgbClr val="003399"/>
              </a:solidFill>
              <a:effectLst/>
              <a:latin typeface="Segoe UI" panose="020B0502040204020203" pitchFamily="34" charset="0"/>
              <a:cs typeface="Segoe UI" panose="020B0502040204020203" pitchFamily="34" charset="0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800" b="1" dirty="0">
                <a:solidFill>
                  <a:srgbClr val="003399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RADical Hope Foundation</a:t>
            </a:r>
            <a:r>
              <a:rPr lang="en-US" sz="1800" dirty="0">
                <a:solidFill>
                  <a:srgbClr val="003399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</a:t>
            </a:r>
            <a:r>
              <a:rPr lang="en-US" sz="1800" dirty="0">
                <a:solidFill>
                  <a:srgbClr val="003399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4-week mental health, resilience and engagement program for college students (virtual or on campus)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1800" dirty="0">
              <a:solidFill>
                <a:srgbClr val="003399"/>
              </a:solidFill>
              <a:latin typeface="Segoe UI" panose="020B0502040204020203" pitchFamily="34" charset="0"/>
              <a:cs typeface="Segoe UI" panose="020B0502040204020203" pitchFamily="34" charset="0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800" b="1" dirty="0">
                <a:solidFill>
                  <a:srgbClr val="003399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Lady </a:t>
            </a:r>
            <a:r>
              <a:rPr lang="en-US" sz="1800" b="1" dirty="0" err="1">
                <a:solidFill>
                  <a:srgbClr val="003399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Gaga’s</a:t>
            </a:r>
            <a:r>
              <a:rPr lang="en-US" sz="1800" b="1" dirty="0">
                <a:solidFill>
                  <a:srgbClr val="003399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Born This Way Foundation</a:t>
            </a:r>
            <a:r>
              <a:rPr lang="en-US" sz="1800" b="1" dirty="0">
                <a:solidFill>
                  <a:srgbClr val="00339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en-US" sz="1800" dirty="0">
                <a:solidFill>
                  <a:srgbClr val="00339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Programs and initiatives aimed at demonstrating the power of kindness to impact well-being, validating the emotions of young people everywhere, and eliminating the stigma surrounding mental health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1800" dirty="0">
              <a:solidFill>
                <a:srgbClr val="00339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800" b="1" dirty="0">
                <a:solidFill>
                  <a:srgbClr val="003399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Random Acts of Kindness Foundation:</a:t>
            </a:r>
            <a:r>
              <a:rPr lang="en-US" sz="1800" b="1" dirty="0">
                <a:solidFill>
                  <a:srgbClr val="00339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800" dirty="0">
                <a:solidFill>
                  <a:srgbClr val="00339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Free resources, programs and activities that promote kindness on college campuses and beyond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1800" dirty="0">
              <a:solidFill>
                <a:srgbClr val="003399"/>
              </a:solidFill>
              <a:latin typeface="Segoe UI" panose="020B0502040204020203" pitchFamily="34" charset="0"/>
              <a:cs typeface="Segoe UI" panose="020B0502040204020203" pitchFamily="34" charset="0"/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1800" dirty="0">
              <a:solidFill>
                <a:srgbClr val="00339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29331983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0A7428-1864-59B5-35EE-2EDE2F9909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0000"/>
          <a:stretch/>
        </p:blipFill>
        <p:spPr>
          <a:xfrm>
            <a:off x="0" y="332510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3A3850-7587-01B7-6968-D10A6E5A3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7127" y="-746533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7200" b="1" dirty="0">
                <a:solidFill>
                  <a:srgbClr val="FFFFFF"/>
                </a:solidFill>
              </a:rPr>
              <a:t>Let’s Jam!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BB9A08-B20B-CADE-5034-2EB71E7850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3990" y="2597895"/>
            <a:ext cx="9144000" cy="1098395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https://jamboard.google.com/d/1sX2KmB3JvmdvEKr0a9pTYbKKYGoOH1EoSmUQF1ztT_E/viewer?f=0</a:t>
            </a:r>
            <a:endParaRPr lang="en-US" sz="3600" b="1" dirty="0">
              <a:solidFill>
                <a:srgbClr val="FFFFFF"/>
              </a:solidFill>
            </a:endParaRPr>
          </a:p>
          <a:p>
            <a:pPr algn="ctr"/>
            <a:endParaRPr lang="en-US" sz="3600" b="1" dirty="0">
              <a:solidFill>
                <a:srgbClr val="FFFFFF"/>
              </a:solidFill>
            </a:endParaRPr>
          </a:p>
          <a:p>
            <a:pPr algn="ctr"/>
            <a:endParaRPr lang="en-US" sz="3600" b="1" dirty="0">
              <a:solidFill>
                <a:srgbClr val="FFFFFF"/>
              </a:solidFill>
            </a:endParaRPr>
          </a:p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5574C53-863B-887A-4F77-E653AC80A2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6409" y="3900054"/>
            <a:ext cx="2625436" cy="262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48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5" name="Rectangle 9224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27" name="Freeform: Shape 9226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29" name="Rectangle 9228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31" name="Rectangle 9230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33" name="Freeform: Shape 9232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235" name="Isosceles Triangle 9234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20" name="Picture 4" descr="PPT - Developing Inclusive Practices in Schools PowerPoint Presentation ...">
            <a:extLst>
              <a:ext uri="{FF2B5EF4-FFF2-40B4-BE49-F238E27FC236}">
                <a16:creationId xmlns:a16="http://schemas.microsoft.com/office/drawing/2014/main" id="{A85E6598-03B4-EC35-A48F-CCA299649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81957" y="643467"/>
            <a:ext cx="7428086" cy="5571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37" name="Isosceles Triangle 9236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610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2863</TotalTime>
  <Words>1350</Words>
  <Application>Microsoft Office PowerPoint</Application>
  <PresentationFormat>Widescreen</PresentationFormat>
  <Paragraphs>127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Aharoni</vt:lpstr>
      <vt:lpstr>Arial</vt:lpstr>
      <vt:lpstr>Calibri</vt:lpstr>
      <vt:lpstr>Calibri Light</vt:lpstr>
      <vt:lpstr>Segoe UI</vt:lpstr>
      <vt:lpstr>Symbol</vt:lpstr>
      <vt:lpstr>Wingdings</vt:lpstr>
      <vt:lpstr>Office Theme</vt:lpstr>
      <vt:lpstr>Incorporating Wellness Practices into the Classroom  </vt:lpstr>
      <vt:lpstr>Impact of College Students’ Mental Health Challenges </vt:lpstr>
      <vt:lpstr>Classroom Impact on Holistic Student Wellbeing</vt:lpstr>
      <vt:lpstr>Best Practices, Cont.</vt:lpstr>
      <vt:lpstr>Best Practices, Cont.   </vt:lpstr>
      <vt:lpstr>Best Practices, Cont.</vt:lpstr>
      <vt:lpstr>Best Practices, Cont. </vt:lpstr>
      <vt:lpstr>Best Practices, Cont. </vt:lpstr>
      <vt:lpstr>Best Practices, Cont.</vt:lpstr>
      <vt:lpstr>Best Practices, Cont.</vt:lpstr>
      <vt:lpstr>Best Practices, Cont.</vt:lpstr>
      <vt:lpstr>Best Practices Cont. </vt:lpstr>
      <vt:lpstr>Best Practices, Cont.</vt:lpstr>
      <vt:lpstr>Best Practices, Cont.</vt:lpstr>
      <vt:lpstr>Outside Community Support Organizations</vt:lpstr>
      <vt:lpstr>Let’s Jam!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Best Practices in Supporting the Mental Health and Wellbeing of College Students</dc:title>
  <dc:creator>Susan Maxam</dc:creator>
  <cp:lastModifiedBy>Susan Maxam</cp:lastModifiedBy>
  <cp:revision>20</cp:revision>
  <cp:lastPrinted>2023-10-16T18:17:27Z</cp:lastPrinted>
  <dcterms:created xsi:type="dcterms:W3CDTF">2023-05-21T16:32:52Z</dcterms:created>
  <dcterms:modified xsi:type="dcterms:W3CDTF">2023-10-16T18:28:05Z</dcterms:modified>
</cp:coreProperties>
</file>