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79" r:id="rId4"/>
    <p:sldId id="277" r:id="rId5"/>
    <p:sldId id="280" r:id="rId6"/>
    <p:sldId id="283" r:id="rId7"/>
    <p:sldId id="274" r:id="rId8"/>
    <p:sldId id="282" r:id="rId9"/>
    <p:sldId id="276" r:id="rId10"/>
    <p:sldId id="286" r:id="rId11"/>
    <p:sldId id="287" r:id="rId12"/>
    <p:sldId id="288" r:id="rId13"/>
    <p:sldId id="284" r:id="rId14"/>
    <p:sldId id="270"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996633"/>
    <a:srgbClr val="006699"/>
    <a:srgbClr val="336600"/>
    <a:srgbClr val="0000CC"/>
    <a:srgbClr val="990033"/>
    <a:srgbClr val="003399"/>
    <a:srgbClr val="FF7C80"/>
    <a:srgbClr val="99336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3.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hyperlink" Target="https://www.mentalhealthfirstaid.org/" TargetMode="External"/><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hyperlink" Target="https://kognito.com/" TargetMode="External"/><Relationship Id="rId1" Type="http://schemas.openxmlformats.org/officeDocument/2006/relationships/hyperlink" Target="https://app.welltrack-boost.com/" TargetMode="Externa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hyperlink" Target="https://www.khanacademy.org/" TargetMode="External"/><Relationship Id="rId9" Type="http://schemas.openxmlformats.org/officeDocument/2006/relationships/image" Target="../media/image11.png"/><Relationship Id="rId1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8" Type="http://schemas.openxmlformats.org/officeDocument/2006/relationships/hyperlink" Target="https://kognito.com/" TargetMode="External"/><Relationship Id="rId13" Type="http://schemas.openxmlformats.org/officeDocument/2006/relationships/image" Target="../media/image16.svg"/><Relationship Id="rId3" Type="http://schemas.openxmlformats.org/officeDocument/2006/relationships/image" Target="../media/image9.png"/><Relationship Id="rId7" Type="http://schemas.openxmlformats.org/officeDocument/2006/relationships/image" Target="../media/image12.svg"/><Relationship Id="rId12" Type="http://schemas.openxmlformats.org/officeDocument/2006/relationships/image" Target="../media/image15.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1.png"/><Relationship Id="rId11" Type="http://schemas.openxmlformats.org/officeDocument/2006/relationships/hyperlink" Target="https://www.mentalhealthfirstaid.org/" TargetMode="External"/><Relationship Id="rId5" Type="http://schemas.openxmlformats.org/officeDocument/2006/relationships/hyperlink" Target="https://app.welltrack-boost.com/" TargetMode="External"/><Relationship Id="rId10" Type="http://schemas.openxmlformats.org/officeDocument/2006/relationships/image" Target="../media/image14.svg"/><Relationship Id="rId4" Type="http://schemas.openxmlformats.org/officeDocument/2006/relationships/image" Target="../media/image10.svg"/><Relationship Id="rId9" Type="http://schemas.openxmlformats.org/officeDocument/2006/relationships/image" Target="../media/image13.png"/><Relationship Id="rId14" Type="http://schemas.openxmlformats.org/officeDocument/2006/relationships/hyperlink" Target="https://www.khanacademy.org/"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55B7FD-EB72-487A-A34B-8C0E55DCEE52}"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11CCEA2A-77FA-41C8-BCE3-C9BF137806B9}">
      <dgm:prSet custT="1"/>
      <dgm:spPr/>
      <dgm:t>
        <a:bodyPr/>
        <a:lstStyle/>
        <a:p>
          <a:r>
            <a:rPr lang="en-US" sz="1600" dirty="0"/>
            <a:t>Use a direct approach with the student and express your concern for their welfare. </a:t>
          </a:r>
        </a:p>
      </dgm:t>
    </dgm:pt>
    <dgm:pt modelId="{3024B593-EAB1-4EFB-8943-328502D60B66}" type="parTrans" cxnId="{64EB2756-5BDD-499C-93A5-523E39A92AD0}">
      <dgm:prSet/>
      <dgm:spPr/>
      <dgm:t>
        <a:bodyPr/>
        <a:lstStyle/>
        <a:p>
          <a:endParaRPr lang="en-US"/>
        </a:p>
      </dgm:t>
    </dgm:pt>
    <dgm:pt modelId="{1717B3F2-DFA1-4356-8977-CA73465C7C93}" type="sibTrans" cxnId="{64EB2756-5BDD-499C-93A5-523E39A92AD0}">
      <dgm:prSet phldrT="1" phldr="0"/>
      <dgm:spPr/>
      <dgm:t>
        <a:bodyPr/>
        <a:lstStyle/>
        <a:p>
          <a:r>
            <a:rPr lang="en-US"/>
            <a:t>1</a:t>
          </a:r>
        </a:p>
      </dgm:t>
    </dgm:pt>
    <dgm:pt modelId="{48DB10C5-9B64-4581-AF1D-4EDF9BF2C188}">
      <dgm:prSet custT="1"/>
      <dgm:spPr/>
      <dgm:t>
        <a:bodyPr/>
        <a:lstStyle/>
        <a:p>
          <a:r>
            <a:rPr lang="en-US" sz="1400" dirty="0"/>
            <a:t>Be specific regarding the behaviors that have raised your concerns. Listen to student’s possible concerns and fears about seeking counseling. </a:t>
          </a:r>
        </a:p>
      </dgm:t>
    </dgm:pt>
    <dgm:pt modelId="{81F821F4-44AB-4A30-8FF4-24B2F9CC121C}" type="parTrans" cxnId="{0273FB95-8A64-402B-85C3-C95BF1B8826A}">
      <dgm:prSet/>
      <dgm:spPr/>
      <dgm:t>
        <a:bodyPr/>
        <a:lstStyle/>
        <a:p>
          <a:endParaRPr lang="en-US"/>
        </a:p>
      </dgm:t>
    </dgm:pt>
    <dgm:pt modelId="{F10BE3E1-A3D2-4A8D-9E79-37BF00C92143}" type="sibTrans" cxnId="{0273FB95-8A64-402B-85C3-C95BF1B8826A}">
      <dgm:prSet phldrT="2" phldr="0"/>
      <dgm:spPr/>
      <dgm:t>
        <a:bodyPr/>
        <a:lstStyle/>
        <a:p>
          <a:r>
            <a:rPr lang="en-US"/>
            <a:t>2</a:t>
          </a:r>
        </a:p>
      </dgm:t>
    </dgm:pt>
    <dgm:pt modelId="{40E5A73D-A78D-4F0B-8AF5-F478094C2405}">
      <dgm:prSet custT="1"/>
      <dgm:spPr/>
      <dgm:t>
        <a:bodyPr/>
        <a:lstStyle/>
        <a:p>
          <a:r>
            <a:rPr lang="en-US" sz="1600" dirty="0"/>
            <a:t>Create a positive expectation about the services the Counseling Center offers. </a:t>
          </a:r>
        </a:p>
      </dgm:t>
    </dgm:pt>
    <dgm:pt modelId="{DE33C9E2-3939-4AF7-B0FE-EFECCD228077}" type="parTrans" cxnId="{E9B7FC05-8FAA-41B4-9EF3-8DBA6B832D34}">
      <dgm:prSet/>
      <dgm:spPr/>
      <dgm:t>
        <a:bodyPr/>
        <a:lstStyle/>
        <a:p>
          <a:endParaRPr lang="en-US"/>
        </a:p>
      </dgm:t>
    </dgm:pt>
    <dgm:pt modelId="{062E4711-1695-413B-B6F7-01E411ADA25F}" type="sibTrans" cxnId="{E9B7FC05-8FAA-41B4-9EF3-8DBA6B832D34}">
      <dgm:prSet phldrT="3" phldr="0"/>
      <dgm:spPr/>
      <dgm:t>
        <a:bodyPr/>
        <a:lstStyle/>
        <a:p>
          <a:r>
            <a:rPr lang="en-US"/>
            <a:t>3</a:t>
          </a:r>
        </a:p>
      </dgm:t>
    </dgm:pt>
    <dgm:pt modelId="{DC8C87B3-A714-4865-AC76-EDDC8F1859A8}">
      <dgm:prSet custT="1"/>
      <dgm:spPr/>
      <dgm:t>
        <a:bodyPr/>
        <a:lstStyle/>
        <a:p>
          <a:r>
            <a:rPr lang="en-US" sz="1400" dirty="0"/>
            <a:t>If a student needs help immediately, offer to call the Counseling Center with the student present. </a:t>
          </a:r>
        </a:p>
      </dgm:t>
    </dgm:pt>
    <dgm:pt modelId="{95E77D6A-7D69-4DF4-B85F-96EE868789E8}" type="parTrans" cxnId="{4BAF574A-BDF6-4D6C-83F0-A08A7BDCEFBC}">
      <dgm:prSet/>
      <dgm:spPr/>
      <dgm:t>
        <a:bodyPr/>
        <a:lstStyle/>
        <a:p>
          <a:endParaRPr lang="en-US"/>
        </a:p>
      </dgm:t>
    </dgm:pt>
    <dgm:pt modelId="{3DC6E445-C4E6-40F6-9DD7-2804C42CB54A}" type="sibTrans" cxnId="{4BAF574A-BDF6-4D6C-83F0-A08A7BDCEFBC}">
      <dgm:prSet phldrT="4" phldr="0"/>
      <dgm:spPr/>
      <dgm:t>
        <a:bodyPr/>
        <a:lstStyle/>
        <a:p>
          <a:r>
            <a:rPr lang="en-US"/>
            <a:t>4</a:t>
          </a:r>
        </a:p>
      </dgm:t>
    </dgm:pt>
    <dgm:pt modelId="{B127893C-855A-4F28-83E2-68C3B01A4F11}">
      <dgm:prSet custT="1"/>
      <dgm:spPr/>
      <dgm:t>
        <a:bodyPr/>
        <a:lstStyle/>
        <a:p>
          <a:r>
            <a:rPr lang="en-US" sz="1400" dirty="0"/>
            <a:t>If the student is reluctant to accept a referral or you are not comfortable suggesting it, then consult with the Counseling Center.</a:t>
          </a:r>
        </a:p>
      </dgm:t>
    </dgm:pt>
    <dgm:pt modelId="{9C4998E7-41D0-4931-B080-F9F9470F8177}" type="parTrans" cxnId="{7255A397-5A5D-41DF-9996-B614893140CC}">
      <dgm:prSet/>
      <dgm:spPr/>
      <dgm:t>
        <a:bodyPr/>
        <a:lstStyle/>
        <a:p>
          <a:endParaRPr lang="en-US"/>
        </a:p>
      </dgm:t>
    </dgm:pt>
    <dgm:pt modelId="{FBCE0B41-89D6-474D-B840-89C16E8755D3}" type="sibTrans" cxnId="{7255A397-5A5D-41DF-9996-B614893140CC}">
      <dgm:prSet phldrT="5" phldr="0"/>
      <dgm:spPr/>
      <dgm:t>
        <a:bodyPr/>
        <a:lstStyle/>
        <a:p>
          <a:r>
            <a:rPr lang="en-US"/>
            <a:t>5</a:t>
          </a:r>
        </a:p>
      </dgm:t>
    </dgm:pt>
    <dgm:pt modelId="{EAEA6A20-A459-410D-84B5-3C8D3E8A0992}" type="pres">
      <dgm:prSet presAssocID="{8055B7FD-EB72-487A-A34B-8C0E55DCEE52}" presName="Name0" presStyleCnt="0">
        <dgm:presLayoutVars>
          <dgm:animLvl val="lvl"/>
          <dgm:resizeHandles val="exact"/>
        </dgm:presLayoutVars>
      </dgm:prSet>
      <dgm:spPr/>
    </dgm:pt>
    <dgm:pt modelId="{F258064F-09A8-45AA-8BEC-F49F0C44D301}" type="pres">
      <dgm:prSet presAssocID="{11CCEA2A-77FA-41C8-BCE3-C9BF137806B9}" presName="compositeNode" presStyleCnt="0">
        <dgm:presLayoutVars>
          <dgm:bulletEnabled val="1"/>
        </dgm:presLayoutVars>
      </dgm:prSet>
      <dgm:spPr/>
    </dgm:pt>
    <dgm:pt modelId="{CCB0F855-15E0-4160-8F3A-4FECD3F04CCC}" type="pres">
      <dgm:prSet presAssocID="{11CCEA2A-77FA-41C8-BCE3-C9BF137806B9}" presName="bgRect" presStyleLbl="bgAccFollowNode1" presStyleIdx="0" presStyleCnt="5" custScaleX="106999"/>
      <dgm:spPr/>
    </dgm:pt>
    <dgm:pt modelId="{644013C1-5215-4B7B-B7D3-4F54B82C7833}" type="pres">
      <dgm:prSet presAssocID="{1717B3F2-DFA1-4356-8977-CA73465C7C93}" presName="sibTransNodeCircle" presStyleLbl="alignNode1" presStyleIdx="0" presStyleCnt="10">
        <dgm:presLayoutVars>
          <dgm:chMax val="0"/>
          <dgm:bulletEnabled/>
        </dgm:presLayoutVars>
      </dgm:prSet>
      <dgm:spPr/>
    </dgm:pt>
    <dgm:pt modelId="{310C6E7C-B1DD-4D38-858C-E71A6BE9125E}" type="pres">
      <dgm:prSet presAssocID="{11CCEA2A-77FA-41C8-BCE3-C9BF137806B9}" presName="bottomLine" presStyleLbl="alignNode1" presStyleIdx="1" presStyleCnt="10">
        <dgm:presLayoutVars/>
      </dgm:prSet>
      <dgm:spPr/>
    </dgm:pt>
    <dgm:pt modelId="{A95D7B67-C6C7-4ED0-B1C8-B3E50434C55B}" type="pres">
      <dgm:prSet presAssocID="{11CCEA2A-77FA-41C8-BCE3-C9BF137806B9}" presName="nodeText" presStyleLbl="bgAccFollowNode1" presStyleIdx="0" presStyleCnt="5">
        <dgm:presLayoutVars>
          <dgm:bulletEnabled val="1"/>
        </dgm:presLayoutVars>
      </dgm:prSet>
      <dgm:spPr/>
    </dgm:pt>
    <dgm:pt modelId="{4B4E2057-1D64-4C40-9BE7-13D7F7A84573}" type="pres">
      <dgm:prSet presAssocID="{1717B3F2-DFA1-4356-8977-CA73465C7C93}" presName="sibTrans" presStyleCnt="0"/>
      <dgm:spPr/>
    </dgm:pt>
    <dgm:pt modelId="{D4CBEC9D-9B02-4336-AD00-5D6A445538AF}" type="pres">
      <dgm:prSet presAssocID="{48DB10C5-9B64-4581-AF1D-4EDF9BF2C188}" presName="compositeNode" presStyleCnt="0">
        <dgm:presLayoutVars>
          <dgm:bulletEnabled val="1"/>
        </dgm:presLayoutVars>
      </dgm:prSet>
      <dgm:spPr/>
    </dgm:pt>
    <dgm:pt modelId="{B6ADB28B-EC0E-4BE2-844E-7F7584CB3FF6}" type="pres">
      <dgm:prSet presAssocID="{48DB10C5-9B64-4581-AF1D-4EDF9BF2C188}" presName="bgRect" presStyleLbl="bgAccFollowNode1" presStyleIdx="1" presStyleCnt="5" custScaleX="115719" custLinFactNeighborY="-3729"/>
      <dgm:spPr/>
    </dgm:pt>
    <dgm:pt modelId="{65FC4356-E07C-4118-AB9A-C4A56487440C}" type="pres">
      <dgm:prSet presAssocID="{F10BE3E1-A3D2-4A8D-9E79-37BF00C92143}" presName="sibTransNodeCircle" presStyleLbl="alignNode1" presStyleIdx="2" presStyleCnt="10">
        <dgm:presLayoutVars>
          <dgm:chMax val="0"/>
          <dgm:bulletEnabled/>
        </dgm:presLayoutVars>
      </dgm:prSet>
      <dgm:spPr/>
    </dgm:pt>
    <dgm:pt modelId="{947354AA-5250-4F81-8671-9DCB016CCF59}" type="pres">
      <dgm:prSet presAssocID="{48DB10C5-9B64-4581-AF1D-4EDF9BF2C188}" presName="bottomLine" presStyleLbl="alignNode1" presStyleIdx="3" presStyleCnt="10">
        <dgm:presLayoutVars/>
      </dgm:prSet>
      <dgm:spPr/>
    </dgm:pt>
    <dgm:pt modelId="{566525FD-C4F2-4419-80D7-F3D829B6A4B4}" type="pres">
      <dgm:prSet presAssocID="{48DB10C5-9B64-4581-AF1D-4EDF9BF2C188}" presName="nodeText" presStyleLbl="bgAccFollowNode1" presStyleIdx="1" presStyleCnt="5">
        <dgm:presLayoutVars>
          <dgm:bulletEnabled val="1"/>
        </dgm:presLayoutVars>
      </dgm:prSet>
      <dgm:spPr/>
    </dgm:pt>
    <dgm:pt modelId="{60CA3415-B76C-4AC3-8F76-713A17F3DFE6}" type="pres">
      <dgm:prSet presAssocID="{F10BE3E1-A3D2-4A8D-9E79-37BF00C92143}" presName="sibTrans" presStyleCnt="0"/>
      <dgm:spPr/>
    </dgm:pt>
    <dgm:pt modelId="{28F98795-861B-47C7-B75F-32D64BF8FE92}" type="pres">
      <dgm:prSet presAssocID="{40E5A73D-A78D-4F0B-8AF5-F478094C2405}" presName="compositeNode" presStyleCnt="0">
        <dgm:presLayoutVars>
          <dgm:bulletEnabled val="1"/>
        </dgm:presLayoutVars>
      </dgm:prSet>
      <dgm:spPr/>
    </dgm:pt>
    <dgm:pt modelId="{36B9DC6A-3E49-4BDC-AF2C-A11DEB29BB83}" type="pres">
      <dgm:prSet presAssocID="{40E5A73D-A78D-4F0B-8AF5-F478094C2405}" presName="bgRect" presStyleLbl="bgAccFollowNode1" presStyleIdx="2" presStyleCnt="5"/>
      <dgm:spPr/>
    </dgm:pt>
    <dgm:pt modelId="{6C9EADC3-8D74-4F82-AA53-8AAF018A4DC5}" type="pres">
      <dgm:prSet presAssocID="{062E4711-1695-413B-B6F7-01E411ADA25F}" presName="sibTransNodeCircle" presStyleLbl="alignNode1" presStyleIdx="4" presStyleCnt="10">
        <dgm:presLayoutVars>
          <dgm:chMax val="0"/>
          <dgm:bulletEnabled/>
        </dgm:presLayoutVars>
      </dgm:prSet>
      <dgm:spPr/>
    </dgm:pt>
    <dgm:pt modelId="{827880D5-8D0A-4893-AA9E-1E4E55B93E25}" type="pres">
      <dgm:prSet presAssocID="{40E5A73D-A78D-4F0B-8AF5-F478094C2405}" presName="bottomLine" presStyleLbl="alignNode1" presStyleIdx="5" presStyleCnt="10">
        <dgm:presLayoutVars/>
      </dgm:prSet>
      <dgm:spPr/>
    </dgm:pt>
    <dgm:pt modelId="{20E0EAF3-0DF6-4F0C-A187-A32597470FFF}" type="pres">
      <dgm:prSet presAssocID="{40E5A73D-A78D-4F0B-8AF5-F478094C2405}" presName="nodeText" presStyleLbl="bgAccFollowNode1" presStyleIdx="2" presStyleCnt="5">
        <dgm:presLayoutVars>
          <dgm:bulletEnabled val="1"/>
        </dgm:presLayoutVars>
      </dgm:prSet>
      <dgm:spPr/>
    </dgm:pt>
    <dgm:pt modelId="{B6D18788-31B1-4380-BE15-1967EE36A5B1}" type="pres">
      <dgm:prSet presAssocID="{062E4711-1695-413B-B6F7-01E411ADA25F}" presName="sibTrans" presStyleCnt="0"/>
      <dgm:spPr/>
    </dgm:pt>
    <dgm:pt modelId="{971B5C38-6D19-4E97-8727-C50806517C90}" type="pres">
      <dgm:prSet presAssocID="{DC8C87B3-A714-4865-AC76-EDDC8F1859A8}" presName="compositeNode" presStyleCnt="0">
        <dgm:presLayoutVars>
          <dgm:bulletEnabled val="1"/>
        </dgm:presLayoutVars>
      </dgm:prSet>
      <dgm:spPr/>
    </dgm:pt>
    <dgm:pt modelId="{988B8262-9FDF-4538-AB0B-4BC527DA42EB}" type="pres">
      <dgm:prSet presAssocID="{DC8C87B3-A714-4865-AC76-EDDC8F1859A8}" presName="bgRect" presStyleLbl="bgAccFollowNode1" presStyleIdx="3" presStyleCnt="5"/>
      <dgm:spPr/>
    </dgm:pt>
    <dgm:pt modelId="{8C260CDE-E109-4D79-9662-EE4A60D44BD8}" type="pres">
      <dgm:prSet presAssocID="{3DC6E445-C4E6-40F6-9DD7-2804C42CB54A}" presName="sibTransNodeCircle" presStyleLbl="alignNode1" presStyleIdx="6" presStyleCnt="10">
        <dgm:presLayoutVars>
          <dgm:chMax val="0"/>
          <dgm:bulletEnabled/>
        </dgm:presLayoutVars>
      </dgm:prSet>
      <dgm:spPr/>
    </dgm:pt>
    <dgm:pt modelId="{66F3299A-DB1D-4D23-9454-71B83E6A1F24}" type="pres">
      <dgm:prSet presAssocID="{DC8C87B3-A714-4865-AC76-EDDC8F1859A8}" presName="bottomLine" presStyleLbl="alignNode1" presStyleIdx="7" presStyleCnt="10">
        <dgm:presLayoutVars/>
      </dgm:prSet>
      <dgm:spPr/>
    </dgm:pt>
    <dgm:pt modelId="{6CE52CFE-F857-4456-9140-A1CA11F59A1D}" type="pres">
      <dgm:prSet presAssocID="{DC8C87B3-A714-4865-AC76-EDDC8F1859A8}" presName="nodeText" presStyleLbl="bgAccFollowNode1" presStyleIdx="3" presStyleCnt="5">
        <dgm:presLayoutVars>
          <dgm:bulletEnabled val="1"/>
        </dgm:presLayoutVars>
      </dgm:prSet>
      <dgm:spPr/>
    </dgm:pt>
    <dgm:pt modelId="{032EE1A2-0727-41A7-AC3D-9BFAE1E9C8DF}" type="pres">
      <dgm:prSet presAssocID="{3DC6E445-C4E6-40F6-9DD7-2804C42CB54A}" presName="sibTrans" presStyleCnt="0"/>
      <dgm:spPr/>
    </dgm:pt>
    <dgm:pt modelId="{53E40272-F037-4D88-BB1D-E10CC217CF67}" type="pres">
      <dgm:prSet presAssocID="{B127893C-855A-4F28-83E2-68C3B01A4F11}" presName="compositeNode" presStyleCnt="0">
        <dgm:presLayoutVars>
          <dgm:bulletEnabled val="1"/>
        </dgm:presLayoutVars>
      </dgm:prSet>
      <dgm:spPr/>
    </dgm:pt>
    <dgm:pt modelId="{B436A777-E67F-470B-B646-2B51A288808F}" type="pres">
      <dgm:prSet presAssocID="{B127893C-855A-4F28-83E2-68C3B01A4F11}" presName="bgRect" presStyleLbl="bgAccFollowNode1" presStyleIdx="4" presStyleCnt="5" custScaleX="107925"/>
      <dgm:spPr/>
    </dgm:pt>
    <dgm:pt modelId="{39783674-5F34-4551-A696-DEEE16D317E3}" type="pres">
      <dgm:prSet presAssocID="{FBCE0B41-89D6-474D-B840-89C16E8755D3}" presName="sibTransNodeCircle" presStyleLbl="alignNode1" presStyleIdx="8" presStyleCnt="10">
        <dgm:presLayoutVars>
          <dgm:chMax val="0"/>
          <dgm:bulletEnabled/>
        </dgm:presLayoutVars>
      </dgm:prSet>
      <dgm:spPr/>
    </dgm:pt>
    <dgm:pt modelId="{73955189-4BC8-45EE-9848-04259C10C507}" type="pres">
      <dgm:prSet presAssocID="{B127893C-855A-4F28-83E2-68C3B01A4F11}" presName="bottomLine" presStyleLbl="alignNode1" presStyleIdx="9" presStyleCnt="10">
        <dgm:presLayoutVars/>
      </dgm:prSet>
      <dgm:spPr/>
    </dgm:pt>
    <dgm:pt modelId="{125B8AA9-1D02-4060-8CF7-E92BCA37F0F3}" type="pres">
      <dgm:prSet presAssocID="{B127893C-855A-4F28-83E2-68C3B01A4F11}" presName="nodeText" presStyleLbl="bgAccFollowNode1" presStyleIdx="4" presStyleCnt="5">
        <dgm:presLayoutVars>
          <dgm:bulletEnabled val="1"/>
        </dgm:presLayoutVars>
      </dgm:prSet>
      <dgm:spPr/>
    </dgm:pt>
  </dgm:ptLst>
  <dgm:cxnLst>
    <dgm:cxn modelId="{E9B7FC05-8FAA-41B4-9EF3-8DBA6B832D34}" srcId="{8055B7FD-EB72-487A-A34B-8C0E55DCEE52}" destId="{40E5A73D-A78D-4F0B-8AF5-F478094C2405}" srcOrd="2" destOrd="0" parTransId="{DE33C9E2-3939-4AF7-B0FE-EFECCD228077}" sibTransId="{062E4711-1695-413B-B6F7-01E411ADA25F}"/>
    <dgm:cxn modelId="{214AEC1F-638C-4BE1-85D4-5184457E7E19}" type="presOf" srcId="{8055B7FD-EB72-487A-A34B-8C0E55DCEE52}" destId="{EAEA6A20-A459-410D-84B5-3C8D3E8A0992}" srcOrd="0" destOrd="0" presId="urn:microsoft.com/office/officeart/2016/7/layout/BasicLinearProcessNumbered"/>
    <dgm:cxn modelId="{E8C55E2B-9A2B-485F-925B-1BE5C24149FD}" type="presOf" srcId="{48DB10C5-9B64-4581-AF1D-4EDF9BF2C188}" destId="{B6ADB28B-EC0E-4BE2-844E-7F7584CB3FF6}" srcOrd="0" destOrd="0" presId="urn:microsoft.com/office/officeart/2016/7/layout/BasicLinearProcessNumbered"/>
    <dgm:cxn modelId="{26BBDC2B-5D6D-4C5E-B64B-A4E0802E1918}" type="presOf" srcId="{F10BE3E1-A3D2-4A8D-9E79-37BF00C92143}" destId="{65FC4356-E07C-4118-AB9A-C4A56487440C}" srcOrd="0" destOrd="0" presId="urn:microsoft.com/office/officeart/2016/7/layout/BasicLinearProcessNumbered"/>
    <dgm:cxn modelId="{6162DE2F-2B28-4A15-90E5-4D148C42B7E7}" type="presOf" srcId="{FBCE0B41-89D6-474D-B840-89C16E8755D3}" destId="{39783674-5F34-4551-A696-DEEE16D317E3}" srcOrd="0" destOrd="0" presId="urn:microsoft.com/office/officeart/2016/7/layout/BasicLinearProcessNumbered"/>
    <dgm:cxn modelId="{CFCD7A3D-992D-4904-8D8D-B552631F45DB}" type="presOf" srcId="{48DB10C5-9B64-4581-AF1D-4EDF9BF2C188}" destId="{566525FD-C4F2-4419-80D7-F3D829B6A4B4}" srcOrd="1" destOrd="0" presId="urn:microsoft.com/office/officeart/2016/7/layout/BasicLinearProcessNumbered"/>
    <dgm:cxn modelId="{5DD2EB66-3D52-4C60-84F8-94B38AA4E036}" type="presOf" srcId="{40E5A73D-A78D-4F0B-8AF5-F478094C2405}" destId="{20E0EAF3-0DF6-4F0C-A187-A32597470FFF}" srcOrd="1" destOrd="0" presId="urn:microsoft.com/office/officeart/2016/7/layout/BasicLinearProcessNumbered"/>
    <dgm:cxn modelId="{029B7B68-54DB-4DF1-B713-A1B7A6EF4310}" type="presOf" srcId="{40E5A73D-A78D-4F0B-8AF5-F478094C2405}" destId="{36B9DC6A-3E49-4BDC-AF2C-A11DEB29BB83}" srcOrd="0" destOrd="0" presId="urn:microsoft.com/office/officeart/2016/7/layout/BasicLinearProcessNumbered"/>
    <dgm:cxn modelId="{4BAF574A-BDF6-4D6C-83F0-A08A7BDCEFBC}" srcId="{8055B7FD-EB72-487A-A34B-8C0E55DCEE52}" destId="{DC8C87B3-A714-4865-AC76-EDDC8F1859A8}" srcOrd="3" destOrd="0" parTransId="{95E77D6A-7D69-4DF4-B85F-96EE868789E8}" sibTransId="{3DC6E445-C4E6-40F6-9DD7-2804C42CB54A}"/>
    <dgm:cxn modelId="{C333D973-09D5-47C8-A84A-C080195481BA}" type="presOf" srcId="{11CCEA2A-77FA-41C8-BCE3-C9BF137806B9}" destId="{A95D7B67-C6C7-4ED0-B1C8-B3E50434C55B}" srcOrd="1" destOrd="0" presId="urn:microsoft.com/office/officeart/2016/7/layout/BasicLinearProcessNumbered"/>
    <dgm:cxn modelId="{64EB2756-5BDD-499C-93A5-523E39A92AD0}" srcId="{8055B7FD-EB72-487A-A34B-8C0E55DCEE52}" destId="{11CCEA2A-77FA-41C8-BCE3-C9BF137806B9}" srcOrd="0" destOrd="0" parTransId="{3024B593-EAB1-4EFB-8943-328502D60B66}" sibTransId="{1717B3F2-DFA1-4356-8977-CA73465C7C93}"/>
    <dgm:cxn modelId="{FE60EB93-467B-440E-8EA6-532B8F712832}" type="presOf" srcId="{11CCEA2A-77FA-41C8-BCE3-C9BF137806B9}" destId="{CCB0F855-15E0-4160-8F3A-4FECD3F04CCC}" srcOrd="0" destOrd="0" presId="urn:microsoft.com/office/officeart/2016/7/layout/BasicLinearProcessNumbered"/>
    <dgm:cxn modelId="{6B8A0D95-CBB7-454C-AC05-1EB033E440C5}" type="presOf" srcId="{062E4711-1695-413B-B6F7-01E411ADA25F}" destId="{6C9EADC3-8D74-4F82-AA53-8AAF018A4DC5}" srcOrd="0" destOrd="0" presId="urn:microsoft.com/office/officeart/2016/7/layout/BasicLinearProcessNumbered"/>
    <dgm:cxn modelId="{0273FB95-8A64-402B-85C3-C95BF1B8826A}" srcId="{8055B7FD-EB72-487A-A34B-8C0E55DCEE52}" destId="{48DB10C5-9B64-4581-AF1D-4EDF9BF2C188}" srcOrd="1" destOrd="0" parTransId="{81F821F4-44AB-4A30-8FF4-24B2F9CC121C}" sibTransId="{F10BE3E1-A3D2-4A8D-9E79-37BF00C92143}"/>
    <dgm:cxn modelId="{7255A397-5A5D-41DF-9996-B614893140CC}" srcId="{8055B7FD-EB72-487A-A34B-8C0E55DCEE52}" destId="{B127893C-855A-4F28-83E2-68C3B01A4F11}" srcOrd="4" destOrd="0" parTransId="{9C4998E7-41D0-4931-B080-F9F9470F8177}" sibTransId="{FBCE0B41-89D6-474D-B840-89C16E8755D3}"/>
    <dgm:cxn modelId="{414DABC1-986C-4CF0-B4E1-DED71B2BD634}" type="presOf" srcId="{B127893C-855A-4F28-83E2-68C3B01A4F11}" destId="{B436A777-E67F-470B-B646-2B51A288808F}" srcOrd="0" destOrd="0" presId="urn:microsoft.com/office/officeart/2016/7/layout/BasicLinearProcessNumbered"/>
    <dgm:cxn modelId="{BEA447D0-A2B1-485E-89B7-904759F62119}" type="presOf" srcId="{DC8C87B3-A714-4865-AC76-EDDC8F1859A8}" destId="{6CE52CFE-F857-4456-9140-A1CA11F59A1D}" srcOrd="1" destOrd="0" presId="urn:microsoft.com/office/officeart/2016/7/layout/BasicLinearProcessNumbered"/>
    <dgm:cxn modelId="{43DD35DE-8B7B-4F38-90A8-451DA695DD48}" type="presOf" srcId="{3DC6E445-C4E6-40F6-9DD7-2804C42CB54A}" destId="{8C260CDE-E109-4D79-9662-EE4A60D44BD8}" srcOrd="0" destOrd="0" presId="urn:microsoft.com/office/officeart/2016/7/layout/BasicLinearProcessNumbered"/>
    <dgm:cxn modelId="{DCBCEEE7-2EBA-421F-A37F-FF5DACDBDA88}" type="presOf" srcId="{B127893C-855A-4F28-83E2-68C3B01A4F11}" destId="{125B8AA9-1D02-4060-8CF7-E92BCA37F0F3}" srcOrd="1" destOrd="0" presId="urn:microsoft.com/office/officeart/2016/7/layout/BasicLinearProcessNumbered"/>
    <dgm:cxn modelId="{EE3E0BE8-5416-4947-B7FA-C7DCC33F8E14}" type="presOf" srcId="{1717B3F2-DFA1-4356-8977-CA73465C7C93}" destId="{644013C1-5215-4B7B-B7D3-4F54B82C7833}" srcOrd="0" destOrd="0" presId="urn:microsoft.com/office/officeart/2016/7/layout/BasicLinearProcessNumbered"/>
    <dgm:cxn modelId="{A7B02EFE-51EC-4205-8CFC-1E436785E1AA}" type="presOf" srcId="{DC8C87B3-A714-4865-AC76-EDDC8F1859A8}" destId="{988B8262-9FDF-4538-AB0B-4BC527DA42EB}" srcOrd="0" destOrd="0" presId="urn:microsoft.com/office/officeart/2016/7/layout/BasicLinearProcessNumbered"/>
    <dgm:cxn modelId="{E3796415-1DC4-4A6C-9847-146901135BA5}" type="presParOf" srcId="{EAEA6A20-A459-410D-84B5-3C8D3E8A0992}" destId="{F258064F-09A8-45AA-8BEC-F49F0C44D301}" srcOrd="0" destOrd="0" presId="urn:microsoft.com/office/officeart/2016/7/layout/BasicLinearProcessNumbered"/>
    <dgm:cxn modelId="{2A87BFF7-639D-4B86-B907-69E5529A3EBC}" type="presParOf" srcId="{F258064F-09A8-45AA-8BEC-F49F0C44D301}" destId="{CCB0F855-15E0-4160-8F3A-4FECD3F04CCC}" srcOrd="0" destOrd="0" presId="urn:microsoft.com/office/officeart/2016/7/layout/BasicLinearProcessNumbered"/>
    <dgm:cxn modelId="{FCBF63DF-0B27-4092-9EA4-B9B22B6A52AC}" type="presParOf" srcId="{F258064F-09A8-45AA-8BEC-F49F0C44D301}" destId="{644013C1-5215-4B7B-B7D3-4F54B82C7833}" srcOrd="1" destOrd="0" presId="urn:microsoft.com/office/officeart/2016/7/layout/BasicLinearProcessNumbered"/>
    <dgm:cxn modelId="{11AA6679-4DB0-4245-B6D2-4F5FC997AD28}" type="presParOf" srcId="{F258064F-09A8-45AA-8BEC-F49F0C44D301}" destId="{310C6E7C-B1DD-4D38-858C-E71A6BE9125E}" srcOrd="2" destOrd="0" presId="urn:microsoft.com/office/officeart/2016/7/layout/BasicLinearProcessNumbered"/>
    <dgm:cxn modelId="{3D181933-9B23-4C98-AF3D-B7B649E3F0C9}" type="presParOf" srcId="{F258064F-09A8-45AA-8BEC-F49F0C44D301}" destId="{A95D7B67-C6C7-4ED0-B1C8-B3E50434C55B}" srcOrd="3" destOrd="0" presId="urn:microsoft.com/office/officeart/2016/7/layout/BasicLinearProcessNumbered"/>
    <dgm:cxn modelId="{335D704B-65BA-49D2-9C8F-F871F90A1566}" type="presParOf" srcId="{EAEA6A20-A459-410D-84B5-3C8D3E8A0992}" destId="{4B4E2057-1D64-4C40-9BE7-13D7F7A84573}" srcOrd="1" destOrd="0" presId="urn:microsoft.com/office/officeart/2016/7/layout/BasicLinearProcessNumbered"/>
    <dgm:cxn modelId="{4C07D175-A43C-497D-90DF-E411BB186D24}" type="presParOf" srcId="{EAEA6A20-A459-410D-84B5-3C8D3E8A0992}" destId="{D4CBEC9D-9B02-4336-AD00-5D6A445538AF}" srcOrd="2" destOrd="0" presId="urn:microsoft.com/office/officeart/2016/7/layout/BasicLinearProcessNumbered"/>
    <dgm:cxn modelId="{F6945F4D-1B1E-41BA-9921-CFE01082976C}" type="presParOf" srcId="{D4CBEC9D-9B02-4336-AD00-5D6A445538AF}" destId="{B6ADB28B-EC0E-4BE2-844E-7F7584CB3FF6}" srcOrd="0" destOrd="0" presId="urn:microsoft.com/office/officeart/2016/7/layout/BasicLinearProcessNumbered"/>
    <dgm:cxn modelId="{BEB1FE41-9B5C-4FA0-BEF4-DE6048458006}" type="presParOf" srcId="{D4CBEC9D-9B02-4336-AD00-5D6A445538AF}" destId="{65FC4356-E07C-4118-AB9A-C4A56487440C}" srcOrd="1" destOrd="0" presId="urn:microsoft.com/office/officeart/2016/7/layout/BasicLinearProcessNumbered"/>
    <dgm:cxn modelId="{D13DE798-F768-4B2E-AFA1-9B7641108D00}" type="presParOf" srcId="{D4CBEC9D-9B02-4336-AD00-5D6A445538AF}" destId="{947354AA-5250-4F81-8671-9DCB016CCF59}" srcOrd="2" destOrd="0" presId="urn:microsoft.com/office/officeart/2016/7/layout/BasicLinearProcessNumbered"/>
    <dgm:cxn modelId="{8F82D9B3-04A0-45AC-BA80-22DD131EABF0}" type="presParOf" srcId="{D4CBEC9D-9B02-4336-AD00-5D6A445538AF}" destId="{566525FD-C4F2-4419-80D7-F3D829B6A4B4}" srcOrd="3" destOrd="0" presId="urn:microsoft.com/office/officeart/2016/7/layout/BasicLinearProcessNumbered"/>
    <dgm:cxn modelId="{486A0052-0EF1-4783-80C4-68AD0D3B3853}" type="presParOf" srcId="{EAEA6A20-A459-410D-84B5-3C8D3E8A0992}" destId="{60CA3415-B76C-4AC3-8F76-713A17F3DFE6}" srcOrd="3" destOrd="0" presId="urn:microsoft.com/office/officeart/2016/7/layout/BasicLinearProcessNumbered"/>
    <dgm:cxn modelId="{E549FA0F-7178-4090-AAB0-B98D6C70C325}" type="presParOf" srcId="{EAEA6A20-A459-410D-84B5-3C8D3E8A0992}" destId="{28F98795-861B-47C7-B75F-32D64BF8FE92}" srcOrd="4" destOrd="0" presId="urn:microsoft.com/office/officeart/2016/7/layout/BasicLinearProcessNumbered"/>
    <dgm:cxn modelId="{2E60DC8D-D52F-47FC-8D97-F11609C3D2B9}" type="presParOf" srcId="{28F98795-861B-47C7-B75F-32D64BF8FE92}" destId="{36B9DC6A-3E49-4BDC-AF2C-A11DEB29BB83}" srcOrd="0" destOrd="0" presId="urn:microsoft.com/office/officeart/2016/7/layout/BasicLinearProcessNumbered"/>
    <dgm:cxn modelId="{BAB487A5-710E-4200-A13D-DAD9648954C5}" type="presParOf" srcId="{28F98795-861B-47C7-B75F-32D64BF8FE92}" destId="{6C9EADC3-8D74-4F82-AA53-8AAF018A4DC5}" srcOrd="1" destOrd="0" presId="urn:microsoft.com/office/officeart/2016/7/layout/BasicLinearProcessNumbered"/>
    <dgm:cxn modelId="{5C88FA16-7B02-477E-8516-17A680E57D9C}" type="presParOf" srcId="{28F98795-861B-47C7-B75F-32D64BF8FE92}" destId="{827880D5-8D0A-4893-AA9E-1E4E55B93E25}" srcOrd="2" destOrd="0" presId="urn:microsoft.com/office/officeart/2016/7/layout/BasicLinearProcessNumbered"/>
    <dgm:cxn modelId="{7791FEB7-0D18-43E2-BE4D-962E3583FF8A}" type="presParOf" srcId="{28F98795-861B-47C7-B75F-32D64BF8FE92}" destId="{20E0EAF3-0DF6-4F0C-A187-A32597470FFF}" srcOrd="3" destOrd="0" presId="urn:microsoft.com/office/officeart/2016/7/layout/BasicLinearProcessNumbered"/>
    <dgm:cxn modelId="{A0341F72-97B6-4C2F-9DE6-0301B1ABA173}" type="presParOf" srcId="{EAEA6A20-A459-410D-84B5-3C8D3E8A0992}" destId="{B6D18788-31B1-4380-BE15-1967EE36A5B1}" srcOrd="5" destOrd="0" presId="urn:microsoft.com/office/officeart/2016/7/layout/BasicLinearProcessNumbered"/>
    <dgm:cxn modelId="{BE3881D9-96B6-4893-8921-38CFED7DA613}" type="presParOf" srcId="{EAEA6A20-A459-410D-84B5-3C8D3E8A0992}" destId="{971B5C38-6D19-4E97-8727-C50806517C90}" srcOrd="6" destOrd="0" presId="urn:microsoft.com/office/officeart/2016/7/layout/BasicLinearProcessNumbered"/>
    <dgm:cxn modelId="{EF81478D-80F0-4141-8D34-5180AF937530}" type="presParOf" srcId="{971B5C38-6D19-4E97-8727-C50806517C90}" destId="{988B8262-9FDF-4538-AB0B-4BC527DA42EB}" srcOrd="0" destOrd="0" presId="urn:microsoft.com/office/officeart/2016/7/layout/BasicLinearProcessNumbered"/>
    <dgm:cxn modelId="{30578BC5-1590-4E46-9F20-8883FA4928B1}" type="presParOf" srcId="{971B5C38-6D19-4E97-8727-C50806517C90}" destId="{8C260CDE-E109-4D79-9662-EE4A60D44BD8}" srcOrd="1" destOrd="0" presId="urn:microsoft.com/office/officeart/2016/7/layout/BasicLinearProcessNumbered"/>
    <dgm:cxn modelId="{291D19E8-D096-4309-A225-29884604FA7C}" type="presParOf" srcId="{971B5C38-6D19-4E97-8727-C50806517C90}" destId="{66F3299A-DB1D-4D23-9454-71B83E6A1F24}" srcOrd="2" destOrd="0" presId="urn:microsoft.com/office/officeart/2016/7/layout/BasicLinearProcessNumbered"/>
    <dgm:cxn modelId="{0C6F3F6D-9511-4E2F-A1D8-F8D5E79B8252}" type="presParOf" srcId="{971B5C38-6D19-4E97-8727-C50806517C90}" destId="{6CE52CFE-F857-4456-9140-A1CA11F59A1D}" srcOrd="3" destOrd="0" presId="urn:microsoft.com/office/officeart/2016/7/layout/BasicLinearProcessNumbered"/>
    <dgm:cxn modelId="{60CC12A5-18CF-4F95-953E-8E20AB3038B8}" type="presParOf" srcId="{EAEA6A20-A459-410D-84B5-3C8D3E8A0992}" destId="{032EE1A2-0727-41A7-AC3D-9BFAE1E9C8DF}" srcOrd="7" destOrd="0" presId="urn:microsoft.com/office/officeart/2016/7/layout/BasicLinearProcessNumbered"/>
    <dgm:cxn modelId="{28A1ADC0-885D-4500-87DC-87AEE4258749}" type="presParOf" srcId="{EAEA6A20-A459-410D-84B5-3C8D3E8A0992}" destId="{53E40272-F037-4D88-BB1D-E10CC217CF67}" srcOrd="8" destOrd="0" presId="urn:microsoft.com/office/officeart/2016/7/layout/BasicLinearProcessNumbered"/>
    <dgm:cxn modelId="{F57528B3-1D57-4C6B-B014-5AB6185F82D8}" type="presParOf" srcId="{53E40272-F037-4D88-BB1D-E10CC217CF67}" destId="{B436A777-E67F-470B-B646-2B51A288808F}" srcOrd="0" destOrd="0" presId="urn:microsoft.com/office/officeart/2016/7/layout/BasicLinearProcessNumbered"/>
    <dgm:cxn modelId="{DB004AEE-D7DC-416D-8EAA-97E471757985}" type="presParOf" srcId="{53E40272-F037-4D88-BB1D-E10CC217CF67}" destId="{39783674-5F34-4551-A696-DEEE16D317E3}" srcOrd="1" destOrd="0" presId="urn:microsoft.com/office/officeart/2016/7/layout/BasicLinearProcessNumbered"/>
    <dgm:cxn modelId="{5C303EC9-9A38-4D8F-BC57-FFCD92BABD6C}" type="presParOf" srcId="{53E40272-F037-4D88-BB1D-E10CC217CF67}" destId="{73955189-4BC8-45EE-9848-04259C10C507}" srcOrd="2" destOrd="0" presId="urn:microsoft.com/office/officeart/2016/7/layout/BasicLinearProcessNumbered"/>
    <dgm:cxn modelId="{CC7F53F4-6840-4DCA-8065-EA290243FD44}" type="presParOf" srcId="{53E40272-F037-4D88-BB1D-E10CC217CF67}" destId="{125B8AA9-1D02-4060-8CF7-E92BCA37F0F3}"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6D4533-3C0E-4DAD-B595-4BC1C6AA0756}"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2B7DBBD1-6BEE-4127-8F1C-C0D88A193A27}">
      <dgm:prSet/>
      <dgm:spPr/>
      <dgm:t>
        <a:bodyPr/>
        <a:lstStyle/>
        <a:p>
          <a:r>
            <a:rPr lang="en-US" dirty="0"/>
            <a:t>Institutional Equity &amp; Title IX</a:t>
          </a:r>
        </a:p>
      </dgm:t>
    </dgm:pt>
    <dgm:pt modelId="{27ADE908-E58D-4F36-B829-205F80E8D200}" type="parTrans" cxnId="{820EE458-717A-4A77-BAA7-021C7608E604}">
      <dgm:prSet/>
      <dgm:spPr/>
      <dgm:t>
        <a:bodyPr/>
        <a:lstStyle/>
        <a:p>
          <a:endParaRPr lang="en-US"/>
        </a:p>
      </dgm:t>
    </dgm:pt>
    <dgm:pt modelId="{077EE332-4B12-49D7-A889-D2429E40906D}" type="sibTrans" cxnId="{820EE458-717A-4A77-BAA7-021C7608E604}">
      <dgm:prSet/>
      <dgm:spPr/>
      <dgm:t>
        <a:bodyPr/>
        <a:lstStyle/>
        <a:p>
          <a:endParaRPr lang="en-US"/>
        </a:p>
      </dgm:t>
    </dgm:pt>
    <dgm:pt modelId="{9E696AD3-4CC3-4BCC-8B19-4C78F7272C68}">
      <dgm:prSet/>
      <dgm:spPr/>
      <dgm:t>
        <a:bodyPr/>
        <a:lstStyle/>
        <a:p>
          <a:r>
            <a:rPr lang="en-US"/>
            <a:t>Residential Life</a:t>
          </a:r>
        </a:p>
      </dgm:t>
    </dgm:pt>
    <dgm:pt modelId="{1B5C5D98-1B57-441E-B366-9B1DF99BB51D}" type="parTrans" cxnId="{887C4EC9-73F9-4A1C-91DD-80E91F4F6667}">
      <dgm:prSet/>
      <dgm:spPr/>
      <dgm:t>
        <a:bodyPr/>
        <a:lstStyle/>
        <a:p>
          <a:endParaRPr lang="en-US"/>
        </a:p>
      </dgm:t>
    </dgm:pt>
    <dgm:pt modelId="{6807D284-F575-4F49-AD6C-B2A5574E3A50}" type="sibTrans" cxnId="{887C4EC9-73F9-4A1C-91DD-80E91F4F6667}">
      <dgm:prSet/>
      <dgm:spPr/>
      <dgm:t>
        <a:bodyPr/>
        <a:lstStyle/>
        <a:p>
          <a:endParaRPr lang="en-US"/>
        </a:p>
      </dgm:t>
    </dgm:pt>
    <dgm:pt modelId="{681F0889-F512-4A24-802C-0809DBA5A439}">
      <dgm:prSet/>
      <dgm:spPr/>
      <dgm:t>
        <a:bodyPr/>
        <a:lstStyle/>
        <a:p>
          <a:r>
            <a:rPr lang="en-US"/>
            <a:t>Office of Multicultural Affairs/DEI</a:t>
          </a:r>
        </a:p>
      </dgm:t>
    </dgm:pt>
    <dgm:pt modelId="{001A5A4B-EAC7-48AD-8EBC-5C649A9C3195}" type="parTrans" cxnId="{E814E01B-B1A2-49C7-B1E2-65475DE24D9C}">
      <dgm:prSet/>
      <dgm:spPr/>
      <dgm:t>
        <a:bodyPr/>
        <a:lstStyle/>
        <a:p>
          <a:endParaRPr lang="en-US"/>
        </a:p>
      </dgm:t>
    </dgm:pt>
    <dgm:pt modelId="{83641382-85B9-46D8-9F5C-5ED2A20F49F6}" type="sibTrans" cxnId="{E814E01B-B1A2-49C7-B1E2-65475DE24D9C}">
      <dgm:prSet/>
      <dgm:spPr/>
      <dgm:t>
        <a:bodyPr/>
        <a:lstStyle/>
        <a:p>
          <a:endParaRPr lang="en-US"/>
        </a:p>
      </dgm:t>
    </dgm:pt>
    <dgm:pt modelId="{35D1E57F-8A73-489E-ABE0-FBA950427716}">
      <dgm:prSet/>
      <dgm:spPr/>
      <dgm:t>
        <a:bodyPr/>
        <a:lstStyle/>
        <a:p>
          <a:r>
            <a:rPr lang="en-US"/>
            <a:t>Office of Sexual and Interpersonal Wellness</a:t>
          </a:r>
        </a:p>
      </dgm:t>
    </dgm:pt>
    <dgm:pt modelId="{3F01D6EE-66C8-4CD5-97B8-15A9741C2DB5}" type="parTrans" cxnId="{276C2383-50D8-458F-AD33-E0DF1B19C660}">
      <dgm:prSet/>
      <dgm:spPr/>
      <dgm:t>
        <a:bodyPr/>
        <a:lstStyle/>
        <a:p>
          <a:endParaRPr lang="en-US"/>
        </a:p>
      </dgm:t>
    </dgm:pt>
    <dgm:pt modelId="{0B192520-947B-44F9-B142-39C745100545}" type="sibTrans" cxnId="{276C2383-50D8-458F-AD33-E0DF1B19C660}">
      <dgm:prSet/>
      <dgm:spPr/>
      <dgm:t>
        <a:bodyPr/>
        <a:lstStyle/>
        <a:p>
          <a:endParaRPr lang="en-US"/>
        </a:p>
      </dgm:t>
    </dgm:pt>
    <dgm:pt modelId="{922D1D60-F31E-4522-8FB5-6651C3BF6978}">
      <dgm:prSet/>
      <dgm:spPr/>
      <dgm:t>
        <a:bodyPr/>
        <a:lstStyle/>
        <a:p>
          <a:r>
            <a:rPr lang="en-US"/>
            <a:t>International Students and Scholars</a:t>
          </a:r>
        </a:p>
      </dgm:t>
    </dgm:pt>
    <dgm:pt modelId="{6B42A4C8-4063-4829-BD1F-8F0A5E257A25}" type="parTrans" cxnId="{55E39C3B-6556-45D4-9983-83FCA568C781}">
      <dgm:prSet/>
      <dgm:spPr/>
      <dgm:t>
        <a:bodyPr/>
        <a:lstStyle/>
        <a:p>
          <a:endParaRPr lang="en-US"/>
        </a:p>
      </dgm:t>
    </dgm:pt>
    <dgm:pt modelId="{85F337DD-695D-44C9-BC50-0039AB936638}" type="sibTrans" cxnId="{55E39C3B-6556-45D4-9983-83FCA568C781}">
      <dgm:prSet/>
      <dgm:spPr/>
      <dgm:t>
        <a:bodyPr/>
        <a:lstStyle/>
        <a:p>
          <a:endParaRPr lang="en-US"/>
        </a:p>
      </dgm:t>
    </dgm:pt>
    <dgm:pt modelId="{8767C2E2-5EFC-427D-81FD-D09C56C4F4BB}">
      <dgm:prSet/>
      <dgm:spPr/>
      <dgm:t>
        <a:bodyPr/>
        <a:lstStyle/>
        <a:p>
          <a:r>
            <a:rPr lang="en-US"/>
            <a:t>Athletics</a:t>
          </a:r>
        </a:p>
      </dgm:t>
    </dgm:pt>
    <dgm:pt modelId="{F1178736-E79A-4F02-94A9-900F964E3AC1}" type="parTrans" cxnId="{11E473DA-E668-4A18-A166-789D289069BA}">
      <dgm:prSet/>
      <dgm:spPr/>
      <dgm:t>
        <a:bodyPr/>
        <a:lstStyle/>
        <a:p>
          <a:endParaRPr lang="en-US"/>
        </a:p>
      </dgm:t>
    </dgm:pt>
    <dgm:pt modelId="{3B84766F-391F-4E2C-B03D-22351E216A92}" type="sibTrans" cxnId="{11E473DA-E668-4A18-A166-789D289069BA}">
      <dgm:prSet/>
      <dgm:spPr/>
      <dgm:t>
        <a:bodyPr/>
        <a:lstStyle/>
        <a:p>
          <a:endParaRPr lang="en-US"/>
        </a:p>
      </dgm:t>
    </dgm:pt>
    <dgm:pt modelId="{D46277B5-738E-4064-8C22-3AD977A1D70D}">
      <dgm:prSet/>
      <dgm:spPr/>
      <dgm:t>
        <a:bodyPr/>
        <a:lstStyle/>
        <a:p>
          <a:r>
            <a:rPr lang="en-US"/>
            <a:t>LGBTQA+ Center</a:t>
          </a:r>
        </a:p>
      </dgm:t>
    </dgm:pt>
    <dgm:pt modelId="{A4041099-4458-404A-B676-A3B16454DEE6}" type="parTrans" cxnId="{81A701B8-BDA7-45E1-B347-BCE00A500D9B}">
      <dgm:prSet/>
      <dgm:spPr/>
      <dgm:t>
        <a:bodyPr/>
        <a:lstStyle/>
        <a:p>
          <a:endParaRPr lang="en-US"/>
        </a:p>
      </dgm:t>
    </dgm:pt>
    <dgm:pt modelId="{662C3867-633A-496D-9D4E-E831D91C3848}" type="sibTrans" cxnId="{81A701B8-BDA7-45E1-B347-BCE00A500D9B}">
      <dgm:prSet/>
      <dgm:spPr/>
      <dgm:t>
        <a:bodyPr/>
        <a:lstStyle/>
        <a:p>
          <a:endParaRPr lang="en-US"/>
        </a:p>
      </dgm:t>
    </dgm:pt>
    <dgm:pt modelId="{2A3F863F-3220-472F-9C82-ACCFE688DDCF}">
      <dgm:prSet/>
      <dgm:spPr/>
      <dgm:t>
        <a:bodyPr/>
        <a:lstStyle/>
        <a:p>
          <a:r>
            <a:rPr lang="en-US"/>
            <a:t>First Generation Program/Office</a:t>
          </a:r>
        </a:p>
      </dgm:t>
    </dgm:pt>
    <dgm:pt modelId="{DB9E417A-5314-490E-A56A-9F4537A820C4}" type="parTrans" cxnId="{CC3FE9EA-1419-4E5C-A0E2-315EB98F31ED}">
      <dgm:prSet/>
      <dgm:spPr/>
      <dgm:t>
        <a:bodyPr/>
        <a:lstStyle/>
        <a:p>
          <a:endParaRPr lang="en-US"/>
        </a:p>
      </dgm:t>
    </dgm:pt>
    <dgm:pt modelId="{7F0DEFE6-E19F-420A-BD16-E27B81013BF9}" type="sibTrans" cxnId="{CC3FE9EA-1419-4E5C-A0E2-315EB98F31ED}">
      <dgm:prSet/>
      <dgm:spPr/>
      <dgm:t>
        <a:bodyPr/>
        <a:lstStyle/>
        <a:p>
          <a:endParaRPr lang="en-US"/>
        </a:p>
      </dgm:t>
    </dgm:pt>
    <dgm:pt modelId="{0748E02A-2058-43AF-BA9F-5F104B4A94A6}" type="pres">
      <dgm:prSet presAssocID="{4C6D4533-3C0E-4DAD-B595-4BC1C6AA0756}" presName="diagram" presStyleCnt="0">
        <dgm:presLayoutVars>
          <dgm:dir/>
          <dgm:resizeHandles val="exact"/>
        </dgm:presLayoutVars>
      </dgm:prSet>
      <dgm:spPr/>
    </dgm:pt>
    <dgm:pt modelId="{9D293DA9-DBC3-4DD1-9F94-8BF9BD010AF6}" type="pres">
      <dgm:prSet presAssocID="{2B7DBBD1-6BEE-4127-8F1C-C0D88A193A27}" presName="node" presStyleLbl="node1" presStyleIdx="0" presStyleCnt="8">
        <dgm:presLayoutVars>
          <dgm:bulletEnabled val="1"/>
        </dgm:presLayoutVars>
      </dgm:prSet>
      <dgm:spPr/>
    </dgm:pt>
    <dgm:pt modelId="{8E57A80B-45CE-4F8F-8E44-66B4FB936604}" type="pres">
      <dgm:prSet presAssocID="{077EE332-4B12-49D7-A889-D2429E40906D}" presName="sibTrans" presStyleCnt="0"/>
      <dgm:spPr/>
    </dgm:pt>
    <dgm:pt modelId="{D8F67C94-101B-4804-9E5F-308EA5244CAB}" type="pres">
      <dgm:prSet presAssocID="{9E696AD3-4CC3-4BCC-8B19-4C78F7272C68}" presName="node" presStyleLbl="node1" presStyleIdx="1" presStyleCnt="8">
        <dgm:presLayoutVars>
          <dgm:bulletEnabled val="1"/>
        </dgm:presLayoutVars>
      </dgm:prSet>
      <dgm:spPr/>
    </dgm:pt>
    <dgm:pt modelId="{08BA2263-3058-45FC-A6DF-D40FEC526C7F}" type="pres">
      <dgm:prSet presAssocID="{6807D284-F575-4F49-AD6C-B2A5574E3A50}" presName="sibTrans" presStyleCnt="0"/>
      <dgm:spPr/>
    </dgm:pt>
    <dgm:pt modelId="{4800EFB2-B54B-4CBC-AD35-A8E2C0E367FF}" type="pres">
      <dgm:prSet presAssocID="{681F0889-F512-4A24-802C-0809DBA5A439}" presName="node" presStyleLbl="node1" presStyleIdx="2" presStyleCnt="8">
        <dgm:presLayoutVars>
          <dgm:bulletEnabled val="1"/>
        </dgm:presLayoutVars>
      </dgm:prSet>
      <dgm:spPr/>
    </dgm:pt>
    <dgm:pt modelId="{7AD7A7FC-9B43-4C19-A889-FB8D0E1E34D7}" type="pres">
      <dgm:prSet presAssocID="{83641382-85B9-46D8-9F5C-5ED2A20F49F6}" presName="sibTrans" presStyleCnt="0"/>
      <dgm:spPr/>
    </dgm:pt>
    <dgm:pt modelId="{BF2C48FA-0288-46E1-A9B6-01571BF7342C}" type="pres">
      <dgm:prSet presAssocID="{35D1E57F-8A73-489E-ABE0-FBA950427716}" presName="node" presStyleLbl="node1" presStyleIdx="3" presStyleCnt="8">
        <dgm:presLayoutVars>
          <dgm:bulletEnabled val="1"/>
        </dgm:presLayoutVars>
      </dgm:prSet>
      <dgm:spPr/>
    </dgm:pt>
    <dgm:pt modelId="{322A9A8E-1462-4C05-858A-05759B0C4523}" type="pres">
      <dgm:prSet presAssocID="{0B192520-947B-44F9-B142-39C745100545}" presName="sibTrans" presStyleCnt="0"/>
      <dgm:spPr/>
    </dgm:pt>
    <dgm:pt modelId="{CC455698-EE29-4255-A3DC-1F5183F0BEF7}" type="pres">
      <dgm:prSet presAssocID="{922D1D60-F31E-4522-8FB5-6651C3BF6978}" presName="node" presStyleLbl="node1" presStyleIdx="4" presStyleCnt="8">
        <dgm:presLayoutVars>
          <dgm:bulletEnabled val="1"/>
        </dgm:presLayoutVars>
      </dgm:prSet>
      <dgm:spPr/>
    </dgm:pt>
    <dgm:pt modelId="{6134A505-4621-45EF-946A-FCB084AA3546}" type="pres">
      <dgm:prSet presAssocID="{85F337DD-695D-44C9-BC50-0039AB936638}" presName="sibTrans" presStyleCnt="0"/>
      <dgm:spPr/>
    </dgm:pt>
    <dgm:pt modelId="{73F801D0-2AA5-4016-9B7B-98EBC520D9A8}" type="pres">
      <dgm:prSet presAssocID="{8767C2E2-5EFC-427D-81FD-D09C56C4F4BB}" presName="node" presStyleLbl="node1" presStyleIdx="5" presStyleCnt="8">
        <dgm:presLayoutVars>
          <dgm:bulletEnabled val="1"/>
        </dgm:presLayoutVars>
      </dgm:prSet>
      <dgm:spPr/>
    </dgm:pt>
    <dgm:pt modelId="{8DFD11DE-86A5-49D9-9166-0587A52513E2}" type="pres">
      <dgm:prSet presAssocID="{3B84766F-391F-4E2C-B03D-22351E216A92}" presName="sibTrans" presStyleCnt="0"/>
      <dgm:spPr/>
    </dgm:pt>
    <dgm:pt modelId="{7B35FA41-9733-4D49-843C-611B67F51A4C}" type="pres">
      <dgm:prSet presAssocID="{D46277B5-738E-4064-8C22-3AD977A1D70D}" presName="node" presStyleLbl="node1" presStyleIdx="6" presStyleCnt="8">
        <dgm:presLayoutVars>
          <dgm:bulletEnabled val="1"/>
        </dgm:presLayoutVars>
      </dgm:prSet>
      <dgm:spPr/>
    </dgm:pt>
    <dgm:pt modelId="{C25F644B-FAF3-4794-8D70-C16D4299A72D}" type="pres">
      <dgm:prSet presAssocID="{662C3867-633A-496D-9D4E-E831D91C3848}" presName="sibTrans" presStyleCnt="0"/>
      <dgm:spPr/>
    </dgm:pt>
    <dgm:pt modelId="{DDCFB54A-D048-4847-BB93-5C5323E4B1F8}" type="pres">
      <dgm:prSet presAssocID="{2A3F863F-3220-472F-9C82-ACCFE688DDCF}" presName="node" presStyleLbl="node1" presStyleIdx="7" presStyleCnt="8">
        <dgm:presLayoutVars>
          <dgm:bulletEnabled val="1"/>
        </dgm:presLayoutVars>
      </dgm:prSet>
      <dgm:spPr/>
    </dgm:pt>
  </dgm:ptLst>
  <dgm:cxnLst>
    <dgm:cxn modelId="{E814E01B-B1A2-49C7-B1E2-65475DE24D9C}" srcId="{4C6D4533-3C0E-4DAD-B595-4BC1C6AA0756}" destId="{681F0889-F512-4A24-802C-0809DBA5A439}" srcOrd="2" destOrd="0" parTransId="{001A5A4B-EAC7-48AD-8EBC-5C649A9C3195}" sibTransId="{83641382-85B9-46D8-9F5C-5ED2A20F49F6}"/>
    <dgm:cxn modelId="{339F0937-79C0-4382-9263-F2803C7D896B}" type="presOf" srcId="{922D1D60-F31E-4522-8FB5-6651C3BF6978}" destId="{CC455698-EE29-4255-A3DC-1F5183F0BEF7}" srcOrd="0" destOrd="0" presId="urn:microsoft.com/office/officeart/2005/8/layout/default"/>
    <dgm:cxn modelId="{55E39C3B-6556-45D4-9983-83FCA568C781}" srcId="{4C6D4533-3C0E-4DAD-B595-4BC1C6AA0756}" destId="{922D1D60-F31E-4522-8FB5-6651C3BF6978}" srcOrd="4" destOrd="0" parTransId="{6B42A4C8-4063-4829-BD1F-8F0A5E257A25}" sibTransId="{85F337DD-695D-44C9-BC50-0039AB936638}"/>
    <dgm:cxn modelId="{565D0E5C-3176-49F5-A332-2901719DDCDF}" type="presOf" srcId="{2A3F863F-3220-472F-9C82-ACCFE688DDCF}" destId="{DDCFB54A-D048-4847-BB93-5C5323E4B1F8}" srcOrd="0" destOrd="0" presId="urn:microsoft.com/office/officeart/2005/8/layout/default"/>
    <dgm:cxn modelId="{820EE458-717A-4A77-BAA7-021C7608E604}" srcId="{4C6D4533-3C0E-4DAD-B595-4BC1C6AA0756}" destId="{2B7DBBD1-6BEE-4127-8F1C-C0D88A193A27}" srcOrd="0" destOrd="0" parTransId="{27ADE908-E58D-4F36-B829-205F80E8D200}" sibTransId="{077EE332-4B12-49D7-A889-D2429E40906D}"/>
    <dgm:cxn modelId="{8FC0ED78-B395-44DE-A0DF-65FD085948B5}" type="presOf" srcId="{35D1E57F-8A73-489E-ABE0-FBA950427716}" destId="{BF2C48FA-0288-46E1-A9B6-01571BF7342C}" srcOrd="0" destOrd="0" presId="urn:microsoft.com/office/officeart/2005/8/layout/default"/>
    <dgm:cxn modelId="{91BD2B5A-3F37-47AF-9E0C-94FE73994AC2}" type="presOf" srcId="{D46277B5-738E-4064-8C22-3AD977A1D70D}" destId="{7B35FA41-9733-4D49-843C-611B67F51A4C}" srcOrd="0" destOrd="0" presId="urn:microsoft.com/office/officeart/2005/8/layout/default"/>
    <dgm:cxn modelId="{276C2383-50D8-458F-AD33-E0DF1B19C660}" srcId="{4C6D4533-3C0E-4DAD-B595-4BC1C6AA0756}" destId="{35D1E57F-8A73-489E-ABE0-FBA950427716}" srcOrd="3" destOrd="0" parTransId="{3F01D6EE-66C8-4CD5-97B8-15A9741C2DB5}" sibTransId="{0B192520-947B-44F9-B142-39C745100545}"/>
    <dgm:cxn modelId="{2B8BFD99-26D2-4FDE-8DAD-D061F25783E2}" type="presOf" srcId="{4C6D4533-3C0E-4DAD-B595-4BC1C6AA0756}" destId="{0748E02A-2058-43AF-BA9F-5F104B4A94A6}" srcOrd="0" destOrd="0" presId="urn:microsoft.com/office/officeart/2005/8/layout/default"/>
    <dgm:cxn modelId="{81A701B8-BDA7-45E1-B347-BCE00A500D9B}" srcId="{4C6D4533-3C0E-4DAD-B595-4BC1C6AA0756}" destId="{D46277B5-738E-4064-8C22-3AD977A1D70D}" srcOrd="6" destOrd="0" parTransId="{A4041099-4458-404A-B676-A3B16454DEE6}" sibTransId="{662C3867-633A-496D-9D4E-E831D91C3848}"/>
    <dgm:cxn modelId="{FAC0B5C1-6E95-4FDE-B44C-F5E6DADB99FE}" type="presOf" srcId="{2B7DBBD1-6BEE-4127-8F1C-C0D88A193A27}" destId="{9D293DA9-DBC3-4DD1-9F94-8BF9BD010AF6}" srcOrd="0" destOrd="0" presId="urn:microsoft.com/office/officeart/2005/8/layout/default"/>
    <dgm:cxn modelId="{887C4EC9-73F9-4A1C-91DD-80E91F4F6667}" srcId="{4C6D4533-3C0E-4DAD-B595-4BC1C6AA0756}" destId="{9E696AD3-4CC3-4BCC-8B19-4C78F7272C68}" srcOrd="1" destOrd="0" parTransId="{1B5C5D98-1B57-441E-B366-9B1DF99BB51D}" sibTransId="{6807D284-F575-4F49-AD6C-B2A5574E3A50}"/>
    <dgm:cxn modelId="{11E473DA-E668-4A18-A166-789D289069BA}" srcId="{4C6D4533-3C0E-4DAD-B595-4BC1C6AA0756}" destId="{8767C2E2-5EFC-427D-81FD-D09C56C4F4BB}" srcOrd="5" destOrd="0" parTransId="{F1178736-E79A-4F02-94A9-900F964E3AC1}" sibTransId="{3B84766F-391F-4E2C-B03D-22351E216A92}"/>
    <dgm:cxn modelId="{13C785E8-845B-4DAD-BFFE-C423516441AC}" type="presOf" srcId="{9E696AD3-4CC3-4BCC-8B19-4C78F7272C68}" destId="{D8F67C94-101B-4804-9E5F-308EA5244CAB}" srcOrd="0" destOrd="0" presId="urn:microsoft.com/office/officeart/2005/8/layout/default"/>
    <dgm:cxn modelId="{CC3FE9EA-1419-4E5C-A0E2-315EB98F31ED}" srcId="{4C6D4533-3C0E-4DAD-B595-4BC1C6AA0756}" destId="{2A3F863F-3220-472F-9C82-ACCFE688DDCF}" srcOrd="7" destOrd="0" parTransId="{DB9E417A-5314-490E-A56A-9F4537A820C4}" sibTransId="{7F0DEFE6-E19F-420A-BD16-E27B81013BF9}"/>
    <dgm:cxn modelId="{0C8FDDF4-A55E-44A1-97B0-FEE129D7E860}" type="presOf" srcId="{8767C2E2-5EFC-427D-81FD-D09C56C4F4BB}" destId="{73F801D0-2AA5-4016-9B7B-98EBC520D9A8}" srcOrd="0" destOrd="0" presId="urn:microsoft.com/office/officeart/2005/8/layout/default"/>
    <dgm:cxn modelId="{621E25FC-0EAF-419D-A6C2-AB383363C974}" type="presOf" srcId="{681F0889-F512-4A24-802C-0809DBA5A439}" destId="{4800EFB2-B54B-4CBC-AD35-A8E2C0E367FF}" srcOrd="0" destOrd="0" presId="urn:microsoft.com/office/officeart/2005/8/layout/default"/>
    <dgm:cxn modelId="{E2A94FFF-517D-4A96-B04E-982839AC4A85}" type="presParOf" srcId="{0748E02A-2058-43AF-BA9F-5F104B4A94A6}" destId="{9D293DA9-DBC3-4DD1-9F94-8BF9BD010AF6}" srcOrd="0" destOrd="0" presId="urn:microsoft.com/office/officeart/2005/8/layout/default"/>
    <dgm:cxn modelId="{4524BED0-9CC2-4057-A85B-7EFCDCBAFEE1}" type="presParOf" srcId="{0748E02A-2058-43AF-BA9F-5F104B4A94A6}" destId="{8E57A80B-45CE-4F8F-8E44-66B4FB936604}" srcOrd="1" destOrd="0" presId="urn:microsoft.com/office/officeart/2005/8/layout/default"/>
    <dgm:cxn modelId="{FFE75F61-6A1F-4515-8A57-9730C72A1A1E}" type="presParOf" srcId="{0748E02A-2058-43AF-BA9F-5F104B4A94A6}" destId="{D8F67C94-101B-4804-9E5F-308EA5244CAB}" srcOrd="2" destOrd="0" presId="urn:microsoft.com/office/officeart/2005/8/layout/default"/>
    <dgm:cxn modelId="{293801C1-2355-46E8-A629-337FCFDEE5DA}" type="presParOf" srcId="{0748E02A-2058-43AF-BA9F-5F104B4A94A6}" destId="{08BA2263-3058-45FC-A6DF-D40FEC526C7F}" srcOrd="3" destOrd="0" presId="urn:microsoft.com/office/officeart/2005/8/layout/default"/>
    <dgm:cxn modelId="{B7CA56DF-DF8C-44CF-9C66-06C4DAA2F158}" type="presParOf" srcId="{0748E02A-2058-43AF-BA9F-5F104B4A94A6}" destId="{4800EFB2-B54B-4CBC-AD35-A8E2C0E367FF}" srcOrd="4" destOrd="0" presId="urn:microsoft.com/office/officeart/2005/8/layout/default"/>
    <dgm:cxn modelId="{4A0A8A46-5FBE-4CE7-BAEC-BD6B6CCD5990}" type="presParOf" srcId="{0748E02A-2058-43AF-BA9F-5F104B4A94A6}" destId="{7AD7A7FC-9B43-4C19-A889-FB8D0E1E34D7}" srcOrd="5" destOrd="0" presId="urn:microsoft.com/office/officeart/2005/8/layout/default"/>
    <dgm:cxn modelId="{93F9CD9D-12A1-4AC7-BE8A-584E03F363FC}" type="presParOf" srcId="{0748E02A-2058-43AF-BA9F-5F104B4A94A6}" destId="{BF2C48FA-0288-46E1-A9B6-01571BF7342C}" srcOrd="6" destOrd="0" presId="urn:microsoft.com/office/officeart/2005/8/layout/default"/>
    <dgm:cxn modelId="{412BE57C-063F-47D5-B220-31E62B1603A9}" type="presParOf" srcId="{0748E02A-2058-43AF-BA9F-5F104B4A94A6}" destId="{322A9A8E-1462-4C05-858A-05759B0C4523}" srcOrd="7" destOrd="0" presId="urn:microsoft.com/office/officeart/2005/8/layout/default"/>
    <dgm:cxn modelId="{77ADD452-53F1-4DDF-A279-5870671079B0}" type="presParOf" srcId="{0748E02A-2058-43AF-BA9F-5F104B4A94A6}" destId="{CC455698-EE29-4255-A3DC-1F5183F0BEF7}" srcOrd="8" destOrd="0" presId="urn:microsoft.com/office/officeart/2005/8/layout/default"/>
    <dgm:cxn modelId="{17BFCD08-5DFF-498B-8E31-CE5A5768511E}" type="presParOf" srcId="{0748E02A-2058-43AF-BA9F-5F104B4A94A6}" destId="{6134A505-4621-45EF-946A-FCB084AA3546}" srcOrd="9" destOrd="0" presId="urn:microsoft.com/office/officeart/2005/8/layout/default"/>
    <dgm:cxn modelId="{3B527147-9B7A-4BD4-89E5-5A4BFDB50E05}" type="presParOf" srcId="{0748E02A-2058-43AF-BA9F-5F104B4A94A6}" destId="{73F801D0-2AA5-4016-9B7B-98EBC520D9A8}" srcOrd="10" destOrd="0" presId="urn:microsoft.com/office/officeart/2005/8/layout/default"/>
    <dgm:cxn modelId="{10870E58-D99C-471F-B52C-77A60B487AED}" type="presParOf" srcId="{0748E02A-2058-43AF-BA9F-5F104B4A94A6}" destId="{8DFD11DE-86A5-49D9-9166-0587A52513E2}" srcOrd="11" destOrd="0" presId="urn:microsoft.com/office/officeart/2005/8/layout/default"/>
    <dgm:cxn modelId="{58534988-0D2C-4668-9C92-AFE29859FF72}" type="presParOf" srcId="{0748E02A-2058-43AF-BA9F-5F104B4A94A6}" destId="{7B35FA41-9733-4D49-843C-611B67F51A4C}" srcOrd="12" destOrd="0" presId="urn:microsoft.com/office/officeart/2005/8/layout/default"/>
    <dgm:cxn modelId="{4B0EEC47-3734-43F5-883E-5F1883BC53EB}" type="presParOf" srcId="{0748E02A-2058-43AF-BA9F-5F104B4A94A6}" destId="{C25F644B-FAF3-4794-8D70-C16D4299A72D}" srcOrd="13" destOrd="0" presId="urn:microsoft.com/office/officeart/2005/8/layout/default"/>
    <dgm:cxn modelId="{208A3FD1-4863-423F-9210-FEE4FB36D095}" type="presParOf" srcId="{0748E02A-2058-43AF-BA9F-5F104B4A94A6}" destId="{DDCFB54A-D048-4847-BB93-5C5323E4B1F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413DE0-BF57-4170-A4A4-96397A8B7C3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420332F-9CD2-4643-B0D9-C40A247AC569}">
      <dgm:prSet custT="1"/>
      <dgm:spPr/>
      <dgm:t>
        <a:bodyPr/>
        <a:lstStyle/>
        <a:p>
          <a:pPr>
            <a:defRPr cap="all"/>
          </a:pPr>
          <a:r>
            <a:rPr lang="en-US" sz="1600" b="1" dirty="0"/>
            <a:t>AI Bot:  </a:t>
          </a:r>
          <a:r>
            <a:rPr lang="en-US" sz="1600" b="0" dirty="0"/>
            <a:t>W</a:t>
          </a:r>
          <a:r>
            <a:rPr lang="en-US" sz="1600" dirty="0"/>
            <a:t>eb-based SMS and/or web platform used to increase student engagement and boost student success, retention, &amp; wellbeing while sending out time-sensitive information</a:t>
          </a:r>
        </a:p>
      </dgm:t>
    </dgm:pt>
    <dgm:pt modelId="{473F6A8D-F586-4EF5-A493-0EDBC613DCC0}" type="parTrans" cxnId="{40970F54-C143-48A0-A4DB-BC63442FA1FD}">
      <dgm:prSet/>
      <dgm:spPr/>
      <dgm:t>
        <a:bodyPr/>
        <a:lstStyle/>
        <a:p>
          <a:endParaRPr lang="en-US"/>
        </a:p>
      </dgm:t>
    </dgm:pt>
    <dgm:pt modelId="{92372644-F17E-4A45-9F18-7A25631BA225}" type="sibTrans" cxnId="{40970F54-C143-48A0-A4DB-BC63442FA1FD}">
      <dgm:prSet/>
      <dgm:spPr/>
      <dgm:t>
        <a:bodyPr/>
        <a:lstStyle/>
        <a:p>
          <a:endParaRPr lang="en-US"/>
        </a:p>
      </dgm:t>
    </dgm:pt>
    <dgm:pt modelId="{DBA87CDE-85CF-44D0-8FC8-1E668AAD711E}">
      <dgm:prSet/>
      <dgm:spPr/>
      <dgm:t>
        <a:bodyPr/>
        <a:lstStyle/>
        <a:p>
          <a:pPr>
            <a:defRPr cap="all"/>
          </a:pPr>
          <a:r>
            <a:rPr lang="en-US" dirty="0">
              <a:hlinkClick xmlns:r="http://schemas.openxmlformats.org/officeDocument/2006/relationships" r:id="rId1"/>
            </a:rPr>
            <a:t>WellTrack Boost:</a:t>
          </a:r>
          <a:r>
            <a:rPr lang="en-US" dirty="0"/>
            <a:t> A self-guided, clinically supported, CBT-based, set of tools that help individuals assess, understand, and work on their own behavioral health and wellness. Can be used on web or mobile device </a:t>
          </a:r>
        </a:p>
      </dgm:t>
    </dgm:pt>
    <dgm:pt modelId="{A1459B5E-F3E4-4216-9906-FF0F67C3F283}" type="parTrans" cxnId="{AA320ECB-FA83-480E-A44C-7841615ABB1C}">
      <dgm:prSet/>
      <dgm:spPr/>
      <dgm:t>
        <a:bodyPr/>
        <a:lstStyle/>
        <a:p>
          <a:endParaRPr lang="en-US"/>
        </a:p>
      </dgm:t>
    </dgm:pt>
    <dgm:pt modelId="{BB3FAC36-F3AC-44B2-ABF3-87C6FDB01560}" type="sibTrans" cxnId="{AA320ECB-FA83-480E-A44C-7841615ABB1C}">
      <dgm:prSet/>
      <dgm:spPr/>
      <dgm:t>
        <a:bodyPr/>
        <a:lstStyle/>
        <a:p>
          <a:endParaRPr lang="en-US"/>
        </a:p>
      </dgm:t>
    </dgm:pt>
    <dgm:pt modelId="{3FDEC80B-AC68-4D55-B8D7-7F2071C2D618}">
      <dgm:prSet/>
      <dgm:spPr/>
      <dgm:t>
        <a:bodyPr/>
        <a:lstStyle/>
        <a:p>
          <a:pPr>
            <a:defRPr cap="all"/>
          </a:pPr>
          <a:r>
            <a:rPr lang="en-US" dirty="0">
              <a:hlinkClick xmlns:r="http://schemas.openxmlformats.org/officeDocument/2006/relationships" r:id="rId2"/>
            </a:rPr>
            <a:t>Kognito:</a:t>
          </a:r>
          <a:r>
            <a:rPr lang="en-US" dirty="0"/>
            <a:t>  A practice-based digital learning to improve mental health and well-being for faculty, staff and peer mentors</a:t>
          </a:r>
        </a:p>
      </dgm:t>
    </dgm:pt>
    <dgm:pt modelId="{773A3CFE-6BE7-40E8-959F-54E69A68056D}" type="parTrans" cxnId="{90275AF6-CA6C-4D65-971C-092F9BF4C2EB}">
      <dgm:prSet/>
      <dgm:spPr/>
      <dgm:t>
        <a:bodyPr/>
        <a:lstStyle/>
        <a:p>
          <a:endParaRPr lang="en-US"/>
        </a:p>
      </dgm:t>
    </dgm:pt>
    <dgm:pt modelId="{B24D8256-5B44-460D-93C9-A48480E0058B}" type="sibTrans" cxnId="{90275AF6-CA6C-4D65-971C-092F9BF4C2EB}">
      <dgm:prSet/>
      <dgm:spPr/>
      <dgm:t>
        <a:bodyPr/>
        <a:lstStyle/>
        <a:p>
          <a:endParaRPr lang="en-US"/>
        </a:p>
      </dgm:t>
    </dgm:pt>
    <dgm:pt modelId="{7B98E481-F6E8-4543-BDD7-766A157DFDE2}">
      <dgm:prSet/>
      <dgm:spPr/>
      <dgm:t>
        <a:bodyPr/>
        <a:lstStyle/>
        <a:p>
          <a:pPr>
            <a:defRPr cap="all"/>
          </a:pPr>
          <a:r>
            <a:rPr lang="en-US" dirty="0">
              <a:hlinkClick xmlns:r="http://schemas.openxmlformats.org/officeDocument/2006/relationships" r:id="rId3"/>
            </a:rPr>
            <a:t>Mental Health First Aid</a:t>
          </a:r>
          <a:r>
            <a:rPr lang="en-US" dirty="0"/>
            <a:t>: A skills-based, 8-hour training course that teaches participants how to respond to  mental health and substance-use issues</a:t>
          </a:r>
        </a:p>
      </dgm:t>
    </dgm:pt>
    <dgm:pt modelId="{5FB8949B-68F1-42A5-BFA9-D892349E7A69}" type="parTrans" cxnId="{FF82263F-89ED-4116-A43E-09F7FCE484FC}">
      <dgm:prSet/>
      <dgm:spPr/>
      <dgm:t>
        <a:bodyPr/>
        <a:lstStyle/>
        <a:p>
          <a:endParaRPr lang="en-US"/>
        </a:p>
      </dgm:t>
    </dgm:pt>
    <dgm:pt modelId="{5CA3317A-4B05-4214-9768-FD4467094E95}" type="sibTrans" cxnId="{FF82263F-89ED-4116-A43E-09F7FCE484FC}">
      <dgm:prSet/>
      <dgm:spPr/>
      <dgm:t>
        <a:bodyPr/>
        <a:lstStyle/>
        <a:p>
          <a:endParaRPr lang="en-US"/>
        </a:p>
      </dgm:t>
    </dgm:pt>
    <dgm:pt modelId="{FBB2BA59-FE5F-4AF1-90FC-09203ABF4EE6}">
      <dgm:prSet/>
      <dgm:spPr/>
      <dgm:t>
        <a:bodyPr/>
        <a:lstStyle/>
        <a:p>
          <a:pPr>
            <a:defRPr cap="all"/>
          </a:pPr>
          <a:r>
            <a:rPr lang="en-US" dirty="0">
              <a:hlinkClick xmlns:r="http://schemas.openxmlformats.org/officeDocument/2006/relationships" r:id="rId4"/>
            </a:rPr>
            <a:t>Khan Academy:</a:t>
          </a:r>
          <a:r>
            <a:rPr lang="en-US" dirty="0"/>
            <a:t>  Free online courses, lessons and practices for elementary school through early college </a:t>
          </a:r>
        </a:p>
      </dgm:t>
    </dgm:pt>
    <dgm:pt modelId="{825E72E3-0881-4B82-B4F0-4FB5EF290F1D}" type="parTrans" cxnId="{AF9A87F1-643E-40BB-8A3A-B7CFD50AA743}">
      <dgm:prSet/>
      <dgm:spPr/>
      <dgm:t>
        <a:bodyPr/>
        <a:lstStyle/>
        <a:p>
          <a:endParaRPr lang="en-US"/>
        </a:p>
      </dgm:t>
    </dgm:pt>
    <dgm:pt modelId="{58983238-977A-4EF4-B677-0FF47D0CC605}" type="sibTrans" cxnId="{AF9A87F1-643E-40BB-8A3A-B7CFD50AA743}">
      <dgm:prSet/>
      <dgm:spPr/>
      <dgm:t>
        <a:bodyPr/>
        <a:lstStyle/>
        <a:p>
          <a:endParaRPr lang="en-US"/>
        </a:p>
      </dgm:t>
    </dgm:pt>
    <dgm:pt modelId="{E297CD1E-D457-4360-8BF9-2FF0C67E746B}" type="pres">
      <dgm:prSet presAssocID="{E4413DE0-BF57-4170-A4A4-96397A8B7C3B}" presName="root" presStyleCnt="0">
        <dgm:presLayoutVars>
          <dgm:dir/>
          <dgm:resizeHandles val="exact"/>
        </dgm:presLayoutVars>
      </dgm:prSet>
      <dgm:spPr/>
    </dgm:pt>
    <dgm:pt modelId="{6B875ABF-0075-4C55-A887-EE083826A5C9}" type="pres">
      <dgm:prSet presAssocID="{F420332F-9CD2-4643-B0D9-C40A247AC569}" presName="compNode" presStyleCnt="0"/>
      <dgm:spPr/>
    </dgm:pt>
    <dgm:pt modelId="{745FFCAA-5FF3-43FA-B62F-09DA972DA1FA}" type="pres">
      <dgm:prSet presAssocID="{F420332F-9CD2-4643-B0D9-C40A247AC569}" presName="iconBgRect" presStyleLbl="bgShp" presStyleIdx="0" presStyleCnt="5"/>
      <dgm:spPr/>
    </dgm:pt>
    <dgm:pt modelId="{37CCD1FD-A227-4CFE-9ACA-71920CD8E628}" type="pres">
      <dgm:prSet presAssocID="{F420332F-9CD2-4643-B0D9-C40A247AC569}" presName="iconRect" presStyleLbl="node1" presStyleIdx="0"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obot"/>
        </a:ext>
      </dgm:extLst>
    </dgm:pt>
    <dgm:pt modelId="{6FC1FB25-069F-403F-9A51-0F606C2DCF75}" type="pres">
      <dgm:prSet presAssocID="{F420332F-9CD2-4643-B0D9-C40A247AC569}" presName="spaceRect" presStyleCnt="0"/>
      <dgm:spPr/>
    </dgm:pt>
    <dgm:pt modelId="{3F616631-74E6-4E07-85E8-B2DA7166DF85}" type="pres">
      <dgm:prSet presAssocID="{F420332F-9CD2-4643-B0D9-C40A247AC569}" presName="textRect" presStyleLbl="revTx" presStyleIdx="0" presStyleCnt="5">
        <dgm:presLayoutVars>
          <dgm:chMax val="1"/>
          <dgm:chPref val="1"/>
        </dgm:presLayoutVars>
      </dgm:prSet>
      <dgm:spPr/>
    </dgm:pt>
    <dgm:pt modelId="{04B8C387-47B7-4CD2-B514-C2EBF3AB85DB}" type="pres">
      <dgm:prSet presAssocID="{92372644-F17E-4A45-9F18-7A25631BA225}" presName="sibTrans" presStyleCnt="0"/>
      <dgm:spPr/>
    </dgm:pt>
    <dgm:pt modelId="{669F491F-A05B-4155-8ED1-6C8A16237971}" type="pres">
      <dgm:prSet presAssocID="{DBA87CDE-85CF-44D0-8FC8-1E668AAD711E}" presName="compNode" presStyleCnt="0"/>
      <dgm:spPr/>
    </dgm:pt>
    <dgm:pt modelId="{ADA7F4E5-FEDE-45C8-9C0F-12D0452F1AB3}" type="pres">
      <dgm:prSet presAssocID="{DBA87CDE-85CF-44D0-8FC8-1E668AAD711E}" presName="iconBgRect" presStyleLbl="bgShp" presStyleIdx="1" presStyleCnt="5"/>
      <dgm:spPr/>
    </dgm:pt>
    <dgm:pt modelId="{A828AAFC-5A43-473E-BE23-5A66F3D1BCD9}" type="pres">
      <dgm:prSet presAssocID="{DBA87CDE-85CF-44D0-8FC8-1E668AAD711E}" presName="iconRect" presStyleLbl="node1" presStyleIdx="1"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ain in head"/>
        </a:ext>
      </dgm:extLst>
    </dgm:pt>
    <dgm:pt modelId="{182E0058-DE77-49AF-A85F-4765601AF22C}" type="pres">
      <dgm:prSet presAssocID="{DBA87CDE-85CF-44D0-8FC8-1E668AAD711E}" presName="spaceRect" presStyleCnt="0"/>
      <dgm:spPr/>
    </dgm:pt>
    <dgm:pt modelId="{393E9C2D-532C-4203-A76D-97899D4B637C}" type="pres">
      <dgm:prSet presAssocID="{DBA87CDE-85CF-44D0-8FC8-1E668AAD711E}" presName="textRect" presStyleLbl="revTx" presStyleIdx="1" presStyleCnt="5" custScaleX="118006">
        <dgm:presLayoutVars>
          <dgm:chMax val="1"/>
          <dgm:chPref val="1"/>
        </dgm:presLayoutVars>
      </dgm:prSet>
      <dgm:spPr/>
    </dgm:pt>
    <dgm:pt modelId="{BA9336F4-3934-44E7-89A0-644732F80484}" type="pres">
      <dgm:prSet presAssocID="{BB3FAC36-F3AC-44B2-ABF3-87C6FDB01560}" presName="sibTrans" presStyleCnt="0"/>
      <dgm:spPr/>
    </dgm:pt>
    <dgm:pt modelId="{5D6AEF06-0016-45EC-AAED-B29C6D69DACA}" type="pres">
      <dgm:prSet presAssocID="{3FDEC80B-AC68-4D55-B8D7-7F2071C2D618}" presName="compNode" presStyleCnt="0"/>
      <dgm:spPr/>
    </dgm:pt>
    <dgm:pt modelId="{78ED6296-1EC1-4326-8154-B11D2B6D35A0}" type="pres">
      <dgm:prSet presAssocID="{3FDEC80B-AC68-4D55-B8D7-7F2071C2D618}" presName="iconBgRect" presStyleLbl="bgShp" presStyleIdx="2" presStyleCnt="5"/>
      <dgm:spPr/>
    </dgm:pt>
    <dgm:pt modelId="{9E18BB98-49BD-4BF7-B52F-80DE51005BC5}" type="pres">
      <dgm:prSet presAssocID="{3FDEC80B-AC68-4D55-B8D7-7F2071C2D618}" presName="iconRect" presStyleLbl="node1" presStyleIdx="2"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ssroom"/>
        </a:ext>
      </dgm:extLst>
    </dgm:pt>
    <dgm:pt modelId="{F1127BF3-C4FE-4441-9504-A6B585EA4536}" type="pres">
      <dgm:prSet presAssocID="{3FDEC80B-AC68-4D55-B8D7-7F2071C2D618}" presName="spaceRect" presStyleCnt="0"/>
      <dgm:spPr/>
    </dgm:pt>
    <dgm:pt modelId="{64F80ED1-D03C-4FF7-BAE7-73477D9342DA}" type="pres">
      <dgm:prSet presAssocID="{3FDEC80B-AC68-4D55-B8D7-7F2071C2D618}" presName="textRect" presStyleLbl="revTx" presStyleIdx="2" presStyleCnt="5">
        <dgm:presLayoutVars>
          <dgm:chMax val="1"/>
          <dgm:chPref val="1"/>
        </dgm:presLayoutVars>
      </dgm:prSet>
      <dgm:spPr/>
    </dgm:pt>
    <dgm:pt modelId="{1ECF9444-923F-461E-B3EC-25FC70B09E62}" type="pres">
      <dgm:prSet presAssocID="{B24D8256-5B44-460D-93C9-A48480E0058B}" presName="sibTrans" presStyleCnt="0"/>
      <dgm:spPr/>
    </dgm:pt>
    <dgm:pt modelId="{6C198B44-90A4-4E95-8ADE-DDA762B11915}" type="pres">
      <dgm:prSet presAssocID="{7B98E481-F6E8-4543-BDD7-766A157DFDE2}" presName="compNode" presStyleCnt="0"/>
      <dgm:spPr/>
    </dgm:pt>
    <dgm:pt modelId="{64DDC359-A96B-43DB-96FE-77CE64B7105C}" type="pres">
      <dgm:prSet presAssocID="{7B98E481-F6E8-4543-BDD7-766A157DFDE2}" presName="iconBgRect" presStyleLbl="bgShp" presStyleIdx="3" presStyleCnt="5"/>
      <dgm:spPr/>
    </dgm:pt>
    <dgm:pt modelId="{529C1F38-3C2A-481E-9377-D93AF09086AA}" type="pres">
      <dgm:prSet presAssocID="{7B98E481-F6E8-4543-BDD7-766A157DFDE2}" presName="iconRect" presStyleLbl="node1" presStyleIdx="3" presStyleCnt="5"/>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edical"/>
        </a:ext>
      </dgm:extLst>
    </dgm:pt>
    <dgm:pt modelId="{FB9550F0-0B58-4E1F-8D67-EEE083122741}" type="pres">
      <dgm:prSet presAssocID="{7B98E481-F6E8-4543-BDD7-766A157DFDE2}" presName="spaceRect" presStyleCnt="0"/>
      <dgm:spPr/>
    </dgm:pt>
    <dgm:pt modelId="{555B42A0-A12A-4B0B-99F9-56238E02A5BA}" type="pres">
      <dgm:prSet presAssocID="{7B98E481-F6E8-4543-BDD7-766A157DFDE2}" presName="textRect" presStyleLbl="revTx" presStyleIdx="3" presStyleCnt="5" custScaleX="109114">
        <dgm:presLayoutVars>
          <dgm:chMax val="1"/>
          <dgm:chPref val="1"/>
        </dgm:presLayoutVars>
      </dgm:prSet>
      <dgm:spPr/>
    </dgm:pt>
    <dgm:pt modelId="{1D6778FB-4E1C-49A8-AA78-FF1297FD8307}" type="pres">
      <dgm:prSet presAssocID="{5CA3317A-4B05-4214-9768-FD4467094E95}" presName="sibTrans" presStyleCnt="0"/>
      <dgm:spPr/>
    </dgm:pt>
    <dgm:pt modelId="{0E2697CE-61A2-443F-83BA-451BCA4D9E12}" type="pres">
      <dgm:prSet presAssocID="{FBB2BA59-FE5F-4AF1-90FC-09203ABF4EE6}" presName="compNode" presStyleCnt="0"/>
      <dgm:spPr/>
    </dgm:pt>
    <dgm:pt modelId="{9761D099-D4BD-414B-8B5B-B95CC5AE2B7D}" type="pres">
      <dgm:prSet presAssocID="{FBB2BA59-FE5F-4AF1-90FC-09203ABF4EE6}" presName="iconBgRect" presStyleLbl="bgShp" presStyleIdx="4" presStyleCnt="5"/>
      <dgm:spPr/>
    </dgm:pt>
    <dgm:pt modelId="{46993695-92EB-41A9-9178-95AEDC99213A}" type="pres">
      <dgm:prSet presAssocID="{FBB2BA59-FE5F-4AF1-90FC-09203ABF4EE6}" presName="iconRect" presStyleLbl="node1" presStyleIdx="4" presStyleCnt="5"/>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Schoolhouse"/>
        </a:ext>
      </dgm:extLst>
    </dgm:pt>
    <dgm:pt modelId="{E09ECEFB-C181-4F4E-8A01-312ED70F604D}" type="pres">
      <dgm:prSet presAssocID="{FBB2BA59-FE5F-4AF1-90FC-09203ABF4EE6}" presName="spaceRect" presStyleCnt="0"/>
      <dgm:spPr/>
    </dgm:pt>
    <dgm:pt modelId="{9C0BBD67-CFF7-4B11-B8A2-C64A74FC129E}" type="pres">
      <dgm:prSet presAssocID="{FBB2BA59-FE5F-4AF1-90FC-09203ABF4EE6}" presName="textRect" presStyleLbl="revTx" presStyleIdx="4" presStyleCnt="5">
        <dgm:presLayoutVars>
          <dgm:chMax val="1"/>
          <dgm:chPref val="1"/>
        </dgm:presLayoutVars>
      </dgm:prSet>
      <dgm:spPr/>
    </dgm:pt>
  </dgm:ptLst>
  <dgm:cxnLst>
    <dgm:cxn modelId="{21BE0707-F37A-4194-93C6-F03A61EE7390}" type="presOf" srcId="{E4413DE0-BF57-4170-A4A4-96397A8B7C3B}" destId="{E297CD1E-D457-4360-8BF9-2FF0C67E746B}" srcOrd="0" destOrd="0" presId="urn:microsoft.com/office/officeart/2018/5/layout/IconCircleLabelList"/>
    <dgm:cxn modelId="{12577612-49B6-458B-A7F1-1CBED2BD5E83}" type="presOf" srcId="{7B98E481-F6E8-4543-BDD7-766A157DFDE2}" destId="{555B42A0-A12A-4B0B-99F9-56238E02A5BA}" srcOrd="0" destOrd="0" presId="urn:microsoft.com/office/officeart/2018/5/layout/IconCircleLabelList"/>
    <dgm:cxn modelId="{FF82263F-89ED-4116-A43E-09F7FCE484FC}" srcId="{E4413DE0-BF57-4170-A4A4-96397A8B7C3B}" destId="{7B98E481-F6E8-4543-BDD7-766A157DFDE2}" srcOrd="3" destOrd="0" parTransId="{5FB8949B-68F1-42A5-BFA9-D892349E7A69}" sibTransId="{5CA3317A-4B05-4214-9768-FD4467094E95}"/>
    <dgm:cxn modelId="{40970F54-C143-48A0-A4DB-BC63442FA1FD}" srcId="{E4413DE0-BF57-4170-A4A4-96397A8B7C3B}" destId="{F420332F-9CD2-4643-B0D9-C40A247AC569}" srcOrd="0" destOrd="0" parTransId="{473F6A8D-F586-4EF5-A493-0EDBC613DCC0}" sibTransId="{92372644-F17E-4A45-9F18-7A25631BA225}"/>
    <dgm:cxn modelId="{9EA2EA79-A329-487C-B988-15EBD1541225}" type="presOf" srcId="{DBA87CDE-85CF-44D0-8FC8-1E668AAD711E}" destId="{393E9C2D-532C-4203-A76D-97899D4B637C}" srcOrd="0" destOrd="0" presId="urn:microsoft.com/office/officeart/2018/5/layout/IconCircleLabelList"/>
    <dgm:cxn modelId="{287F6385-E013-496F-B848-D841BC53136B}" type="presOf" srcId="{3FDEC80B-AC68-4D55-B8D7-7F2071C2D618}" destId="{64F80ED1-D03C-4FF7-BAE7-73477D9342DA}" srcOrd="0" destOrd="0" presId="urn:microsoft.com/office/officeart/2018/5/layout/IconCircleLabelList"/>
    <dgm:cxn modelId="{9CF20B88-CACB-4F97-A377-50A8E19D2A16}" type="presOf" srcId="{FBB2BA59-FE5F-4AF1-90FC-09203ABF4EE6}" destId="{9C0BBD67-CFF7-4B11-B8A2-C64A74FC129E}" srcOrd="0" destOrd="0" presId="urn:microsoft.com/office/officeart/2018/5/layout/IconCircleLabelList"/>
    <dgm:cxn modelId="{29084388-3E96-4FBD-8082-133DE641628F}" type="presOf" srcId="{F420332F-9CD2-4643-B0D9-C40A247AC569}" destId="{3F616631-74E6-4E07-85E8-B2DA7166DF85}" srcOrd="0" destOrd="0" presId="urn:microsoft.com/office/officeart/2018/5/layout/IconCircleLabelList"/>
    <dgm:cxn modelId="{AA320ECB-FA83-480E-A44C-7841615ABB1C}" srcId="{E4413DE0-BF57-4170-A4A4-96397A8B7C3B}" destId="{DBA87CDE-85CF-44D0-8FC8-1E668AAD711E}" srcOrd="1" destOrd="0" parTransId="{A1459B5E-F3E4-4216-9906-FF0F67C3F283}" sibTransId="{BB3FAC36-F3AC-44B2-ABF3-87C6FDB01560}"/>
    <dgm:cxn modelId="{AF9A87F1-643E-40BB-8A3A-B7CFD50AA743}" srcId="{E4413DE0-BF57-4170-A4A4-96397A8B7C3B}" destId="{FBB2BA59-FE5F-4AF1-90FC-09203ABF4EE6}" srcOrd="4" destOrd="0" parTransId="{825E72E3-0881-4B82-B4F0-4FB5EF290F1D}" sibTransId="{58983238-977A-4EF4-B677-0FF47D0CC605}"/>
    <dgm:cxn modelId="{90275AF6-CA6C-4D65-971C-092F9BF4C2EB}" srcId="{E4413DE0-BF57-4170-A4A4-96397A8B7C3B}" destId="{3FDEC80B-AC68-4D55-B8D7-7F2071C2D618}" srcOrd="2" destOrd="0" parTransId="{773A3CFE-6BE7-40E8-959F-54E69A68056D}" sibTransId="{B24D8256-5B44-460D-93C9-A48480E0058B}"/>
    <dgm:cxn modelId="{0BBA2AE1-6881-4FC4-A212-7C039EE47C08}" type="presParOf" srcId="{E297CD1E-D457-4360-8BF9-2FF0C67E746B}" destId="{6B875ABF-0075-4C55-A887-EE083826A5C9}" srcOrd="0" destOrd="0" presId="urn:microsoft.com/office/officeart/2018/5/layout/IconCircleLabelList"/>
    <dgm:cxn modelId="{71B9A58D-1A05-45A1-8CAC-31D27DB45727}" type="presParOf" srcId="{6B875ABF-0075-4C55-A887-EE083826A5C9}" destId="{745FFCAA-5FF3-43FA-B62F-09DA972DA1FA}" srcOrd="0" destOrd="0" presId="urn:microsoft.com/office/officeart/2018/5/layout/IconCircleLabelList"/>
    <dgm:cxn modelId="{832A8004-1BB0-44DF-BCBD-72EE783D344B}" type="presParOf" srcId="{6B875ABF-0075-4C55-A887-EE083826A5C9}" destId="{37CCD1FD-A227-4CFE-9ACA-71920CD8E628}" srcOrd="1" destOrd="0" presId="urn:microsoft.com/office/officeart/2018/5/layout/IconCircleLabelList"/>
    <dgm:cxn modelId="{A2FF37C4-D99F-41C7-BCAD-466F81FF8941}" type="presParOf" srcId="{6B875ABF-0075-4C55-A887-EE083826A5C9}" destId="{6FC1FB25-069F-403F-9A51-0F606C2DCF75}" srcOrd="2" destOrd="0" presId="urn:microsoft.com/office/officeart/2018/5/layout/IconCircleLabelList"/>
    <dgm:cxn modelId="{1D598D9B-2CE2-46F2-8876-510B826EF43C}" type="presParOf" srcId="{6B875ABF-0075-4C55-A887-EE083826A5C9}" destId="{3F616631-74E6-4E07-85E8-B2DA7166DF85}" srcOrd="3" destOrd="0" presId="urn:microsoft.com/office/officeart/2018/5/layout/IconCircleLabelList"/>
    <dgm:cxn modelId="{FB4BD40F-AFB3-42DF-9DC5-52E28505D2D3}" type="presParOf" srcId="{E297CD1E-D457-4360-8BF9-2FF0C67E746B}" destId="{04B8C387-47B7-4CD2-B514-C2EBF3AB85DB}" srcOrd="1" destOrd="0" presId="urn:microsoft.com/office/officeart/2018/5/layout/IconCircleLabelList"/>
    <dgm:cxn modelId="{12683D7C-7D15-4EA5-8616-F252AA471CAD}" type="presParOf" srcId="{E297CD1E-D457-4360-8BF9-2FF0C67E746B}" destId="{669F491F-A05B-4155-8ED1-6C8A16237971}" srcOrd="2" destOrd="0" presId="urn:microsoft.com/office/officeart/2018/5/layout/IconCircleLabelList"/>
    <dgm:cxn modelId="{F893272A-D357-4CBA-86A6-1D751F41B4B7}" type="presParOf" srcId="{669F491F-A05B-4155-8ED1-6C8A16237971}" destId="{ADA7F4E5-FEDE-45C8-9C0F-12D0452F1AB3}" srcOrd="0" destOrd="0" presId="urn:microsoft.com/office/officeart/2018/5/layout/IconCircleLabelList"/>
    <dgm:cxn modelId="{270AD524-6F2F-4027-8193-356BBA0BDB70}" type="presParOf" srcId="{669F491F-A05B-4155-8ED1-6C8A16237971}" destId="{A828AAFC-5A43-473E-BE23-5A66F3D1BCD9}" srcOrd="1" destOrd="0" presId="urn:microsoft.com/office/officeart/2018/5/layout/IconCircleLabelList"/>
    <dgm:cxn modelId="{0F9CD610-F5FD-4969-B6C1-0E73F81658D2}" type="presParOf" srcId="{669F491F-A05B-4155-8ED1-6C8A16237971}" destId="{182E0058-DE77-49AF-A85F-4765601AF22C}" srcOrd="2" destOrd="0" presId="urn:microsoft.com/office/officeart/2018/5/layout/IconCircleLabelList"/>
    <dgm:cxn modelId="{08DB18BD-FECA-45F4-AD6D-2D95913CA62B}" type="presParOf" srcId="{669F491F-A05B-4155-8ED1-6C8A16237971}" destId="{393E9C2D-532C-4203-A76D-97899D4B637C}" srcOrd="3" destOrd="0" presId="urn:microsoft.com/office/officeart/2018/5/layout/IconCircleLabelList"/>
    <dgm:cxn modelId="{944BDB5F-7FBE-44F4-9768-17D259EABD04}" type="presParOf" srcId="{E297CD1E-D457-4360-8BF9-2FF0C67E746B}" destId="{BA9336F4-3934-44E7-89A0-644732F80484}" srcOrd="3" destOrd="0" presId="urn:microsoft.com/office/officeart/2018/5/layout/IconCircleLabelList"/>
    <dgm:cxn modelId="{E09E659B-4F4C-4829-823E-41F7170B6438}" type="presParOf" srcId="{E297CD1E-D457-4360-8BF9-2FF0C67E746B}" destId="{5D6AEF06-0016-45EC-AAED-B29C6D69DACA}" srcOrd="4" destOrd="0" presId="urn:microsoft.com/office/officeart/2018/5/layout/IconCircleLabelList"/>
    <dgm:cxn modelId="{4E70F252-AC39-430B-924D-6BE0D4B7D54B}" type="presParOf" srcId="{5D6AEF06-0016-45EC-AAED-B29C6D69DACA}" destId="{78ED6296-1EC1-4326-8154-B11D2B6D35A0}" srcOrd="0" destOrd="0" presId="urn:microsoft.com/office/officeart/2018/5/layout/IconCircleLabelList"/>
    <dgm:cxn modelId="{DBFC0FF0-CCF1-48AF-BE47-D6BAA6F419BD}" type="presParOf" srcId="{5D6AEF06-0016-45EC-AAED-B29C6D69DACA}" destId="{9E18BB98-49BD-4BF7-B52F-80DE51005BC5}" srcOrd="1" destOrd="0" presId="urn:microsoft.com/office/officeart/2018/5/layout/IconCircleLabelList"/>
    <dgm:cxn modelId="{C74169E2-9AA0-4489-A5A2-0AC1AC1BE4CB}" type="presParOf" srcId="{5D6AEF06-0016-45EC-AAED-B29C6D69DACA}" destId="{F1127BF3-C4FE-4441-9504-A6B585EA4536}" srcOrd="2" destOrd="0" presId="urn:microsoft.com/office/officeart/2018/5/layout/IconCircleLabelList"/>
    <dgm:cxn modelId="{675E0FD4-1680-498B-8A1E-5401917C1F82}" type="presParOf" srcId="{5D6AEF06-0016-45EC-AAED-B29C6D69DACA}" destId="{64F80ED1-D03C-4FF7-BAE7-73477D9342DA}" srcOrd="3" destOrd="0" presId="urn:microsoft.com/office/officeart/2018/5/layout/IconCircleLabelList"/>
    <dgm:cxn modelId="{61A634D4-E26A-4D9F-8724-7A50F255001E}" type="presParOf" srcId="{E297CD1E-D457-4360-8BF9-2FF0C67E746B}" destId="{1ECF9444-923F-461E-B3EC-25FC70B09E62}" srcOrd="5" destOrd="0" presId="urn:microsoft.com/office/officeart/2018/5/layout/IconCircleLabelList"/>
    <dgm:cxn modelId="{98C42FC1-4ACD-4D7B-AFB5-55B8057AB4E9}" type="presParOf" srcId="{E297CD1E-D457-4360-8BF9-2FF0C67E746B}" destId="{6C198B44-90A4-4E95-8ADE-DDA762B11915}" srcOrd="6" destOrd="0" presId="urn:microsoft.com/office/officeart/2018/5/layout/IconCircleLabelList"/>
    <dgm:cxn modelId="{0CEE5540-15C8-4D98-9891-85BF4E9FE72C}" type="presParOf" srcId="{6C198B44-90A4-4E95-8ADE-DDA762B11915}" destId="{64DDC359-A96B-43DB-96FE-77CE64B7105C}" srcOrd="0" destOrd="0" presId="urn:microsoft.com/office/officeart/2018/5/layout/IconCircleLabelList"/>
    <dgm:cxn modelId="{D6964B47-02FC-45DC-9049-261B918C1E61}" type="presParOf" srcId="{6C198B44-90A4-4E95-8ADE-DDA762B11915}" destId="{529C1F38-3C2A-481E-9377-D93AF09086AA}" srcOrd="1" destOrd="0" presId="urn:microsoft.com/office/officeart/2018/5/layout/IconCircleLabelList"/>
    <dgm:cxn modelId="{DB46CA3C-BD5C-454C-98C1-3785FAC705FB}" type="presParOf" srcId="{6C198B44-90A4-4E95-8ADE-DDA762B11915}" destId="{FB9550F0-0B58-4E1F-8D67-EEE083122741}" srcOrd="2" destOrd="0" presId="urn:microsoft.com/office/officeart/2018/5/layout/IconCircleLabelList"/>
    <dgm:cxn modelId="{B977D0BD-2BD2-40B0-B6A9-D5BD84F2A6FE}" type="presParOf" srcId="{6C198B44-90A4-4E95-8ADE-DDA762B11915}" destId="{555B42A0-A12A-4B0B-99F9-56238E02A5BA}" srcOrd="3" destOrd="0" presId="urn:microsoft.com/office/officeart/2018/5/layout/IconCircleLabelList"/>
    <dgm:cxn modelId="{5A7EB2B5-06DE-4E6F-9E1F-2E4DE43160AE}" type="presParOf" srcId="{E297CD1E-D457-4360-8BF9-2FF0C67E746B}" destId="{1D6778FB-4E1C-49A8-AA78-FF1297FD8307}" srcOrd="7" destOrd="0" presId="urn:microsoft.com/office/officeart/2018/5/layout/IconCircleLabelList"/>
    <dgm:cxn modelId="{5F9E1C46-BB48-4832-A5EE-8BCFA4808EE9}" type="presParOf" srcId="{E297CD1E-D457-4360-8BF9-2FF0C67E746B}" destId="{0E2697CE-61A2-443F-83BA-451BCA4D9E12}" srcOrd="8" destOrd="0" presId="urn:microsoft.com/office/officeart/2018/5/layout/IconCircleLabelList"/>
    <dgm:cxn modelId="{75CFA053-E65B-48E5-AEAC-65BFEDE6F8E7}" type="presParOf" srcId="{0E2697CE-61A2-443F-83BA-451BCA4D9E12}" destId="{9761D099-D4BD-414B-8B5B-B95CC5AE2B7D}" srcOrd="0" destOrd="0" presId="urn:microsoft.com/office/officeart/2018/5/layout/IconCircleLabelList"/>
    <dgm:cxn modelId="{7CD1C92E-9538-4805-9838-572A88618778}" type="presParOf" srcId="{0E2697CE-61A2-443F-83BA-451BCA4D9E12}" destId="{46993695-92EB-41A9-9178-95AEDC99213A}" srcOrd="1" destOrd="0" presId="urn:microsoft.com/office/officeart/2018/5/layout/IconCircleLabelList"/>
    <dgm:cxn modelId="{ABD46B95-77AA-4F26-ACF4-8C32BA33C7BD}" type="presParOf" srcId="{0E2697CE-61A2-443F-83BA-451BCA4D9E12}" destId="{E09ECEFB-C181-4F4E-8A01-312ED70F604D}" srcOrd="2" destOrd="0" presId="urn:microsoft.com/office/officeart/2018/5/layout/IconCircleLabelList"/>
    <dgm:cxn modelId="{9D475A90-F5B3-4463-B588-DFC5C9FD7A20}" type="presParOf" srcId="{0E2697CE-61A2-443F-83BA-451BCA4D9E12}" destId="{9C0BBD67-CFF7-4B11-B8A2-C64A74FC129E}"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0F855-15E0-4160-8F3A-4FECD3F04CCC}">
      <dsp:nvSpPr>
        <dsp:cNvPr id="0" name=""/>
        <dsp:cNvSpPr/>
      </dsp:nvSpPr>
      <dsp:spPr>
        <a:xfrm>
          <a:off x="5763" y="887148"/>
          <a:ext cx="1969577" cy="257704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3512" tIns="330200" rIns="143512" bIns="330200" numCol="1" spcCol="1270" anchor="t" anchorCtr="0">
          <a:noAutofit/>
        </a:bodyPr>
        <a:lstStyle/>
        <a:p>
          <a:pPr marL="0" lvl="0" indent="0" algn="l" defTabSz="711200">
            <a:lnSpc>
              <a:spcPct val="90000"/>
            </a:lnSpc>
            <a:spcBef>
              <a:spcPct val="0"/>
            </a:spcBef>
            <a:spcAft>
              <a:spcPct val="35000"/>
            </a:spcAft>
            <a:buNone/>
          </a:pPr>
          <a:r>
            <a:rPr lang="en-US" sz="1600" kern="1200" dirty="0"/>
            <a:t>Use a direct approach with the student and express your concern for their welfare. </a:t>
          </a:r>
        </a:p>
      </dsp:txBody>
      <dsp:txXfrm>
        <a:off x="5763" y="1866424"/>
        <a:ext cx="1969577" cy="1546224"/>
      </dsp:txXfrm>
    </dsp:sp>
    <dsp:sp modelId="{644013C1-5215-4B7B-B7D3-4F54B82C7833}">
      <dsp:nvSpPr>
        <dsp:cNvPr id="0" name=""/>
        <dsp:cNvSpPr/>
      </dsp:nvSpPr>
      <dsp:spPr>
        <a:xfrm>
          <a:off x="603995" y="1144852"/>
          <a:ext cx="773112" cy="77311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275" tIns="12700" rIns="60275" bIns="12700" numCol="1" spcCol="1270" anchor="ctr" anchorCtr="0">
          <a:noAutofit/>
        </a:bodyPr>
        <a:lstStyle/>
        <a:p>
          <a:pPr marL="0" lvl="0" indent="0" algn="ctr" defTabSz="1644650">
            <a:lnSpc>
              <a:spcPct val="90000"/>
            </a:lnSpc>
            <a:spcBef>
              <a:spcPct val="0"/>
            </a:spcBef>
            <a:spcAft>
              <a:spcPct val="35000"/>
            </a:spcAft>
            <a:buNone/>
          </a:pPr>
          <a:r>
            <a:rPr lang="en-US" sz="3700" kern="1200"/>
            <a:t>1</a:t>
          </a:r>
        </a:p>
      </dsp:txBody>
      <dsp:txXfrm>
        <a:off x="717215" y="1258072"/>
        <a:ext cx="546672" cy="546672"/>
      </dsp:txXfrm>
    </dsp:sp>
    <dsp:sp modelId="{310C6E7C-B1DD-4D38-858C-E71A6BE9125E}">
      <dsp:nvSpPr>
        <dsp:cNvPr id="0" name=""/>
        <dsp:cNvSpPr/>
      </dsp:nvSpPr>
      <dsp:spPr>
        <a:xfrm>
          <a:off x="70179" y="3464117"/>
          <a:ext cx="1840743"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ADB28B-EC0E-4BE2-844E-7F7584CB3FF6}">
      <dsp:nvSpPr>
        <dsp:cNvPr id="0" name=""/>
        <dsp:cNvSpPr/>
      </dsp:nvSpPr>
      <dsp:spPr>
        <a:xfrm>
          <a:off x="2159414" y="791050"/>
          <a:ext cx="2130089" cy="257704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3512" tIns="330200" rIns="143512" bIns="330200" numCol="1" spcCol="1270" anchor="t" anchorCtr="0">
          <a:noAutofit/>
        </a:bodyPr>
        <a:lstStyle/>
        <a:p>
          <a:pPr marL="0" lvl="0" indent="0" algn="l" defTabSz="622300">
            <a:lnSpc>
              <a:spcPct val="90000"/>
            </a:lnSpc>
            <a:spcBef>
              <a:spcPct val="0"/>
            </a:spcBef>
            <a:spcAft>
              <a:spcPct val="35000"/>
            </a:spcAft>
            <a:buNone/>
          </a:pPr>
          <a:r>
            <a:rPr lang="en-US" sz="1400" kern="1200" dirty="0"/>
            <a:t>Be specific regarding the behaviors that have raised your concerns. Listen to student’s possible concerns and fears about seeking counseling. </a:t>
          </a:r>
        </a:p>
      </dsp:txBody>
      <dsp:txXfrm>
        <a:off x="2159414" y="1770326"/>
        <a:ext cx="2130089" cy="1546224"/>
      </dsp:txXfrm>
    </dsp:sp>
    <dsp:sp modelId="{65FC4356-E07C-4118-AB9A-C4A56487440C}">
      <dsp:nvSpPr>
        <dsp:cNvPr id="0" name=""/>
        <dsp:cNvSpPr/>
      </dsp:nvSpPr>
      <dsp:spPr>
        <a:xfrm>
          <a:off x="2837903" y="1144852"/>
          <a:ext cx="773112" cy="773112"/>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275" tIns="12700" rIns="60275" bIns="12700" numCol="1" spcCol="1270" anchor="ctr" anchorCtr="0">
          <a:noAutofit/>
        </a:bodyPr>
        <a:lstStyle/>
        <a:p>
          <a:pPr marL="0" lvl="0" indent="0" algn="ctr" defTabSz="1644650">
            <a:lnSpc>
              <a:spcPct val="90000"/>
            </a:lnSpc>
            <a:spcBef>
              <a:spcPct val="0"/>
            </a:spcBef>
            <a:spcAft>
              <a:spcPct val="35000"/>
            </a:spcAft>
            <a:buNone/>
          </a:pPr>
          <a:r>
            <a:rPr lang="en-US" sz="3700" kern="1200"/>
            <a:t>2</a:t>
          </a:r>
        </a:p>
      </dsp:txBody>
      <dsp:txXfrm>
        <a:off x="2951123" y="1258072"/>
        <a:ext cx="546672" cy="546672"/>
      </dsp:txXfrm>
    </dsp:sp>
    <dsp:sp modelId="{947354AA-5250-4F81-8671-9DCB016CCF59}">
      <dsp:nvSpPr>
        <dsp:cNvPr id="0" name=""/>
        <dsp:cNvSpPr/>
      </dsp:nvSpPr>
      <dsp:spPr>
        <a:xfrm>
          <a:off x="2304087" y="3464117"/>
          <a:ext cx="1840743"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B9DC6A-3E49-4BDC-AF2C-A11DEB29BB83}">
      <dsp:nvSpPr>
        <dsp:cNvPr id="0" name=""/>
        <dsp:cNvSpPr/>
      </dsp:nvSpPr>
      <dsp:spPr>
        <a:xfrm>
          <a:off x="4473578" y="887148"/>
          <a:ext cx="1840743" cy="257704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3512" tIns="330200" rIns="143512" bIns="330200" numCol="1" spcCol="1270" anchor="t" anchorCtr="0">
          <a:noAutofit/>
        </a:bodyPr>
        <a:lstStyle/>
        <a:p>
          <a:pPr marL="0" lvl="0" indent="0" algn="l" defTabSz="711200">
            <a:lnSpc>
              <a:spcPct val="90000"/>
            </a:lnSpc>
            <a:spcBef>
              <a:spcPct val="0"/>
            </a:spcBef>
            <a:spcAft>
              <a:spcPct val="35000"/>
            </a:spcAft>
            <a:buNone/>
          </a:pPr>
          <a:r>
            <a:rPr lang="en-US" sz="1600" kern="1200" dirty="0"/>
            <a:t>Create a positive expectation about the services the Counseling Center offers. </a:t>
          </a:r>
        </a:p>
      </dsp:txBody>
      <dsp:txXfrm>
        <a:off x="4473578" y="1866424"/>
        <a:ext cx="1840743" cy="1546224"/>
      </dsp:txXfrm>
    </dsp:sp>
    <dsp:sp modelId="{6C9EADC3-8D74-4F82-AA53-8AAF018A4DC5}">
      <dsp:nvSpPr>
        <dsp:cNvPr id="0" name=""/>
        <dsp:cNvSpPr/>
      </dsp:nvSpPr>
      <dsp:spPr>
        <a:xfrm>
          <a:off x="5007394" y="1144852"/>
          <a:ext cx="773112" cy="773112"/>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275" tIns="12700" rIns="60275" bIns="12700" numCol="1" spcCol="1270" anchor="ctr" anchorCtr="0">
          <a:noAutofit/>
        </a:bodyPr>
        <a:lstStyle/>
        <a:p>
          <a:pPr marL="0" lvl="0" indent="0" algn="ctr" defTabSz="1644650">
            <a:lnSpc>
              <a:spcPct val="90000"/>
            </a:lnSpc>
            <a:spcBef>
              <a:spcPct val="0"/>
            </a:spcBef>
            <a:spcAft>
              <a:spcPct val="35000"/>
            </a:spcAft>
            <a:buNone/>
          </a:pPr>
          <a:r>
            <a:rPr lang="en-US" sz="3700" kern="1200"/>
            <a:t>3</a:t>
          </a:r>
        </a:p>
      </dsp:txBody>
      <dsp:txXfrm>
        <a:off x="5120614" y="1258072"/>
        <a:ext cx="546672" cy="546672"/>
      </dsp:txXfrm>
    </dsp:sp>
    <dsp:sp modelId="{827880D5-8D0A-4893-AA9E-1E4E55B93E25}">
      <dsp:nvSpPr>
        <dsp:cNvPr id="0" name=""/>
        <dsp:cNvSpPr/>
      </dsp:nvSpPr>
      <dsp:spPr>
        <a:xfrm>
          <a:off x="4473578" y="3464117"/>
          <a:ext cx="1840743"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8B8262-9FDF-4538-AB0B-4BC527DA42EB}">
      <dsp:nvSpPr>
        <dsp:cNvPr id="0" name=""/>
        <dsp:cNvSpPr/>
      </dsp:nvSpPr>
      <dsp:spPr>
        <a:xfrm>
          <a:off x="6498396" y="887148"/>
          <a:ext cx="1840743" cy="257704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3512" tIns="330200" rIns="143512" bIns="330200" numCol="1" spcCol="1270" anchor="t" anchorCtr="0">
          <a:noAutofit/>
        </a:bodyPr>
        <a:lstStyle/>
        <a:p>
          <a:pPr marL="0" lvl="0" indent="0" algn="l" defTabSz="622300">
            <a:lnSpc>
              <a:spcPct val="90000"/>
            </a:lnSpc>
            <a:spcBef>
              <a:spcPct val="0"/>
            </a:spcBef>
            <a:spcAft>
              <a:spcPct val="35000"/>
            </a:spcAft>
            <a:buNone/>
          </a:pPr>
          <a:r>
            <a:rPr lang="en-US" sz="1400" kern="1200" dirty="0"/>
            <a:t>If a student needs help immediately, offer to call the Counseling Center with the student present. </a:t>
          </a:r>
        </a:p>
      </dsp:txBody>
      <dsp:txXfrm>
        <a:off x="6498396" y="1866424"/>
        <a:ext cx="1840743" cy="1546224"/>
      </dsp:txXfrm>
    </dsp:sp>
    <dsp:sp modelId="{8C260CDE-E109-4D79-9662-EE4A60D44BD8}">
      <dsp:nvSpPr>
        <dsp:cNvPr id="0" name=""/>
        <dsp:cNvSpPr/>
      </dsp:nvSpPr>
      <dsp:spPr>
        <a:xfrm>
          <a:off x="7032212" y="1144852"/>
          <a:ext cx="773112" cy="773112"/>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275" tIns="12700" rIns="60275" bIns="12700" numCol="1" spcCol="1270" anchor="ctr" anchorCtr="0">
          <a:noAutofit/>
        </a:bodyPr>
        <a:lstStyle/>
        <a:p>
          <a:pPr marL="0" lvl="0" indent="0" algn="ctr" defTabSz="1644650">
            <a:lnSpc>
              <a:spcPct val="90000"/>
            </a:lnSpc>
            <a:spcBef>
              <a:spcPct val="0"/>
            </a:spcBef>
            <a:spcAft>
              <a:spcPct val="35000"/>
            </a:spcAft>
            <a:buNone/>
          </a:pPr>
          <a:r>
            <a:rPr lang="en-US" sz="3700" kern="1200"/>
            <a:t>4</a:t>
          </a:r>
        </a:p>
      </dsp:txBody>
      <dsp:txXfrm>
        <a:off x="7145432" y="1258072"/>
        <a:ext cx="546672" cy="546672"/>
      </dsp:txXfrm>
    </dsp:sp>
    <dsp:sp modelId="{66F3299A-DB1D-4D23-9454-71B83E6A1F24}">
      <dsp:nvSpPr>
        <dsp:cNvPr id="0" name=""/>
        <dsp:cNvSpPr/>
      </dsp:nvSpPr>
      <dsp:spPr>
        <a:xfrm>
          <a:off x="6498396" y="3464117"/>
          <a:ext cx="1840743" cy="7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36A777-E67F-470B-B646-2B51A288808F}">
      <dsp:nvSpPr>
        <dsp:cNvPr id="0" name=""/>
        <dsp:cNvSpPr/>
      </dsp:nvSpPr>
      <dsp:spPr>
        <a:xfrm>
          <a:off x="8523214" y="887148"/>
          <a:ext cx="1986622" cy="2577040"/>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3512" tIns="330200" rIns="143512" bIns="330200" numCol="1" spcCol="1270" anchor="t" anchorCtr="0">
          <a:noAutofit/>
        </a:bodyPr>
        <a:lstStyle/>
        <a:p>
          <a:pPr marL="0" lvl="0" indent="0" algn="l" defTabSz="622300">
            <a:lnSpc>
              <a:spcPct val="90000"/>
            </a:lnSpc>
            <a:spcBef>
              <a:spcPct val="0"/>
            </a:spcBef>
            <a:spcAft>
              <a:spcPct val="35000"/>
            </a:spcAft>
            <a:buNone/>
          </a:pPr>
          <a:r>
            <a:rPr lang="en-US" sz="1400" kern="1200" dirty="0"/>
            <a:t>If the student is reluctant to accept a referral or you are not comfortable suggesting it, then consult with the Counseling Center.</a:t>
          </a:r>
        </a:p>
      </dsp:txBody>
      <dsp:txXfrm>
        <a:off x="8523214" y="1866424"/>
        <a:ext cx="1986622" cy="1546224"/>
      </dsp:txXfrm>
    </dsp:sp>
    <dsp:sp modelId="{39783674-5F34-4551-A696-DEEE16D317E3}">
      <dsp:nvSpPr>
        <dsp:cNvPr id="0" name=""/>
        <dsp:cNvSpPr/>
      </dsp:nvSpPr>
      <dsp:spPr>
        <a:xfrm>
          <a:off x="9129969" y="1144852"/>
          <a:ext cx="773112" cy="773112"/>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275" tIns="12700" rIns="60275" bIns="12700" numCol="1" spcCol="1270" anchor="ctr" anchorCtr="0">
          <a:noAutofit/>
        </a:bodyPr>
        <a:lstStyle/>
        <a:p>
          <a:pPr marL="0" lvl="0" indent="0" algn="ctr" defTabSz="1644650">
            <a:lnSpc>
              <a:spcPct val="90000"/>
            </a:lnSpc>
            <a:spcBef>
              <a:spcPct val="0"/>
            </a:spcBef>
            <a:spcAft>
              <a:spcPct val="35000"/>
            </a:spcAft>
            <a:buNone/>
          </a:pPr>
          <a:r>
            <a:rPr lang="en-US" sz="3700" kern="1200"/>
            <a:t>5</a:t>
          </a:r>
        </a:p>
      </dsp:txBody>
      <dsp:txXfrm>
        <a:off x="9243189" y="1258072"/>
        <a:ext cx="546672" cy="546672"/>
      </dsp:txXfrm>
    </dsp:sp>
    <dsp:sp modelId="{73955189-4BC8-45EE-9848-04259C10C507}">
      <dsp:nvSpPr>
        <dsp:cNvPr id="0" name=""/>
        <dsp:cNvSpPr/>
      </dsp:nvSpPr>
      <dsp:spPr>
        <a:xfrm>
          <a:off x="8596153" y="3464117"/>
          <a:ext cx="1840743"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93DA9-DBC3-4DD1-9F94-8BF9BD010AF6}">
      <dsp:nvSpPr>
        <dsp:cNvPr id="0" name=""/>
        <dsp:cNvSpPr/>
      </dsp:nvSpPr>
      <dsp:spPr>
        <a:xfrm>
          <a:off x="3080" y="587032"/>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Institutional Equity &amp; Title IX</a:t>
          </a:r>
        </a:p>
      </dsp:txBody>
      <dsp:txXfrm>
        <a:off x="3080" y="587032"/>
        <a:ext cx="2444055" cy="1466433"/>
      </dsp:txXfrm>
    </dsp:sp>
    <dsp:sp modelId="{D8F67C94-101B-4804-9E5F-308EA5244CAB}">
      <dsp:nvSpPr>
        <dsp:cNvPr id="0" name=""/>
        <dsp:cNvSpPr/>
      </dsp:nvSpPr>
      <dsp:spPr>
        <a:xfrm>
          <a:off x="2691541" y="587032"/>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Residential Life</a:t>
          </a:r>
        </a:p>
      </dsp:txBody>
      <dsp:txXfrm>
        <a:off x="2691541" y="587032"/>
        <a:ext cx="2444055" cy="1466433"/>
      </dsp:txXfrm>
    </dsp:sp>
    <dsp:sp modelId="{4800EFB2-B54B-4CBC-AD35-A8E2C0E367FF}">
      <dsp:nvSpPr>
        <dsp:cNvPr id="0" name=""/>
        <dsp:cNvSpPr/>
      </dsp:nvSpPr>
      <dsp:spPr>
        <a:xfrm>
          <a:off x="5380002" y="587032"/>
          <a:ext cx="2444055" cy="146643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Office of Multicultural Affairs/DEI</a:t>
          </a:r>
        </a:p>
      </dsp:txBody>
      <dsp:txXfrm>
        <a:off x="5380002" y="587032"/>
        <a:ext cx="2444055" cy="1466433"/>
      </dsp:txXfrm>
    </dsp:sp>
    <dsp:sp modelId="{BF2C48FA-0288-46E1-A9B6-01571BF7342C}">
      <dsp:nvSpPr>
        <dsp:cNvPr id="0" name=""/>
        <dsp:cNvSpPr/>
      </dsp:nvSpPr>
      <dsp:spPr>
        <a:xfrm>
          <a:off x="8068463" y="587032"/>
          <a:ext cx="2444055" cy="14664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Office of Sexual and Interpersonal Wellness</a:t>
          </a:r>
        </a:p>
      </dsp:txBody>
      <dsp:txXfrm>
        <a:off x="8068463" y="587032"/>
        <a:ext cx="2444055" cy="1466433"/>
      </dsp:txXfrm>
    </dsp:sp>
    <dsp:sp modelId="{CC455698-EE29-4255-A3DC-1F5183F0BEF7}">
      <dsp:nvSpPr>
        <dsp:cNvPr id="0" name=""/>
        <dsp:cNvSpPr/>
      </dsp:nvSpPr>
      <dsp:spPr>
        <a:xfrm>
          <a:off x="3080" y="2297871"/>
          <a:ext cx="2444055" cy="146643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International Students and Scholars</a:t>
          </a:r>
        </a:p>
      </dsp:txBody>
      <dsp:txXfrm>
        <a:off x="3080" y="2297871"/>
        <a:ext cx="2444055" cy="1466433"/>
      </dsp:txXfrm>
    </dsp:sp>
    <dsp:sp modelId="{73F801D0-2AA5-4016-9B7B-98EBC520D9A8}">
      <dsp:nvSpPr>
        <dsp:cNvPr id="0" name=""/>
        <dsp:cNvSpPr/>
      </dsp:nvSpPr>
      <dsp:spPr>
        <a:xfrm>
          <a:off x="2691541" y="2297871"/>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Athletics</a:t>
          </a:r>
        </a:p>
      </dsp:txBody>
      <dsp:txXfrm>
        <a:off x="2691541" y="2297871"/>
        <a:ext cx="2444055" cy="1466433"/>
      </dsp:txXfrm>
    </dsp:sp>
    <dsp:sp modelId="{7B35FA41-9733-4D49-843C-611B67F51A4C}">
      <dsp:nvSpPr>
        <dsp:cNvPr id="0" name=""/>
        <dsp:cNvSpPr/>
      </dsp:nvSpPr>
      <dsp:spPr>
        <a:xfrm>
          <a:off x="5380002" y="2297871"/>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LGBTQA+ Center</a:t>
          </a:r>
        </a:p>
      </dsp:txBody>
      <dsp:txXfrm>
        <a:off x="5380002" y="2297871"/>
        <a:ext cx="2444055" cy="1466433"/>
      </dsp:txXfrm>
    </dsp:sp>
    <dsp:sp modelId="{DDCFB54A-D048-4847-BB93-5C5323E4B1F8}">
      <dsp:nvSpPr>
        <dsp:cNvPr id="0" name=""/>
        <dsp:cNvSpPr/>
      </dsp:nvSpPr>
      <dsp:spPr>
        <a:xfrm>
          <a:off x="8068463" y="2297871"/>
          <a:ext cx="2444055" cy="146643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First Generation Program/Office</a:t>
          </a:r>
        </a:p>
      </dsp:txBody>
      <dsp:txXfrm>
        <a:off x="8068463" y="2297871"/>
        <a:ext cx="2444055" cy="14664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5FFCAA-5FF3-43FA-B62F-09DA972DA1FA}">
      <dsp:nvSpPr>
        <dsp:cNvPr id="0" name=""/>
        <dsp:cNvSpPr/>
      </dsp:nvSpPr>
      <dsp:spPr>
        <a:xfrm>
          <a:off x="1072920" y="480824"/>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CCD1FD-A227-4CFE-9ACA-71920CD8E628}">
      <dsp:nvSpPr>
        <dsp:cNvPr id="0" name=""/>
        <dsp:cNvSpPr/>
      </dsp:nvSpPr>
      <dsp:spPr>
        <a:xfrm>
          <a:off x="1306920" y="714824"/>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616631-74E6-4E07-85E8-B2DA7166DF85}">
      <dsp:nvSpPr>
        <dsp:cNvPr id="0" name=""/>
        <dsp:cNvSpPr/>
      </dsp:nvSpPr>
      <dsp:spPr>
        <a:xfrm>
          <a:off x="721920" y="1920824"/>
          <a:ext cx="1800000" cy="27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b="1" kern="1200" dirty="0"/>
            <a:t>AI Bot:  </a:t>
          </a:r>
          <a:r>
            <a:rPr lang="en-US" sz="1600" b="0" kern="1200" dirty="0"/>
            <a:t>W</a:t>
          </a:r>
          <a:r>
            <a:rPr lang="en-US" sz="1600" kern="1200" dirty="0"/>
            <a:t>eb-based SMS and/or web platform used to increase student engagement and boost student success, retention, &amp; wellbeing while sending out time-sensitive information</a:t>
          </a:r>
        </a:p>
      </dsp:txBody>
      <dsp:txXfrm>
        <a:off x="721920" y="1920824"/>
        <a:ext cx="1800000" cy="2700000"/>
      </dsp:txXfrm>
    </dsp:sp>
    <dsp:sp modelId="{ADA7F4E5-FEDE-45C8-9C0F-12D0452F1AB3}">
      <dsp:nvSpPr>
        <dsp:cNvPr id="0" name=""/>
        <dsp:cNvSpPr/>
      </dsp:nvSpPr>
      <dsp:spPr>
        <a:xfrm>
          <a:off x="3349974" y="480824"/>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28AAFC-5A43-473E-BE23-5A66F3D1BCD9}">
      <dsp:nvSpPr>
        <dsp:cNvPr id="0" name=""/>
        <dsp:cNvSpPr/>
      </dsp:nvSpPr>
      <dsp:spPr>
        <a:xfrm>
          <a:off x="3583974" y="714824"/>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3E9C2D-532C-4203-A76D-97899D4B637C}">
      <dsp:nvSpPr>
        <dsp:cNvPr id="0" name=""/>
        <dsp:cNvSpPr/>
      </dsp:nvSpPr>
      <dsp:spPr>
        <a:xfrm>
          <a:off x="2836920" y="1920824"/>
          <a:ext cx="2124108" cy="27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hlinkClick xmlns:r="http://schemas.openxmlformats.org/officeDocument/2006/relationships" r:id="rId5"/>
            </a:rPr>
            <a:t>WellTrack Boost:</a:t>
          </a:r>
          <a:r>
            <a:rPr lang="en-US" sz="1500" kern="1200" dirty="0"/>
            <a:t> A self-guided, clinically supported, CBT-based, set of tools that help individuals assess, understand, and work on their own behavioral health and wellness. Can be used on web or mobile device </a:t>
          </a:r>
        </a:p>
      </dsp:txBody>
      <dsp:txXfrm>
        <a:off x="2836920" y="1920824"/>
        <a:ext cx="2124108" cy="2700000"/>
      </dsp:txXfrm>
    </dsp:sp>
    <dsp:sp modelId="{78ED6296-1EC1-4326-8154-B11D2B6D35A0}">
      <dsp:nvSpPr>
        <dsp:cNvPr id="0" name=""/>
        <dsp:cNvSpPr/>
      </dsp:nvSpPr>
      <dsp:spPr>
        <a:xfrm>
          <a:off x="5627028" y="480824"/>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18BB98-49BD-4BF7-B52F-80DE51005BC5}">
      <dsp:nvSpPr>
        <dsp:cNvPr id="0" name=""/>
        <dsp:cNvSpPr/>
      </dsp:nvSpPr>
      <dsp:spPr>
        <a:xfrm>
          <a:off x="5861028" y="714824"/>
          <a:ext cx="630000" cy="630000"/>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F80ED1-D03C-4FF7-BAE7-73477D9342DA}">
      <dsp:nvSpPr>
        <dsp:cNvPr id="0" name=""/>
        <dsp:cNvSpPr/>
      </dsp:nvSpPr>
      <dsp:spPr>
        <a:xfrm>
          <a:off x="5276028" y="1920824"/>
          <a:ext cx="1800000" cy="27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hlinkClick xmlns:r="http://schemas.openxmlformats.org/officeDocument/2006/relationships" r:id="rId8"/>
            </a:rPr>
            <a:t>Kognito:</a:t>
          </a:r>
          <a:r>
            <a:rPr lang="en-US" sz="1500" kern="1200" dirty="0"/>
            <a:t>  A practice-based digital learning to improve mental health and well-being for faculty, staff and peer mentors</a:t>
          </a:r>
        </a:p>
      </dsp:txBody>
      <dsp:txXfrm>
        <a:off x="5276028" y="1920824"/>
        <a:ext cx="1800000" cy="2700000"/>
      </dsp:txXfrm>
    </dsp:sp>
    <dsp:sp modelId="{64DDC359-A96B-43DB-96FE-77CE64B7105C}">
      <dsp:nvSpPr>
        <dsp:cNvPr id="0" name=""/>
        <dsp:cNvSpPr/>
      </dsp:nvSpPr>
      <dsp:spPr>
        <a:xfrm>
          <a:off x="7824054" y="480824"/>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9C1F38-3C2A-481E-9377-D93AF09086AA}">
      <dsp:nvSpPr>
        <dsp:cNvPr id="0" name=""/>
        <dsp:cNvSpPr/>
      </dsp:nvSpPr>
      <dsp:spPr>
        <a:xfrm>
          <a:off x="8058054" y="714824"/>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5B42A0-A12A-4B0B-99F9-56238E02A5BA}">
      <dsp:nvSpPr>
        <dsp:cNvPr id="0" name=""/>
        <dsp:cNvSpPr/>
      </dsp:nvSpPr>
      <dsp:spPr>
        <a:xfrm>
          <a:off x="7391028" y="1920824"/>
          <a:ext cx="1964052" cy="27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hlinkClick xmlns:r="http://schemas.openxmlformats.org/officeDocument/2006/relationships" r:id="rId11"/>
            </a:rPr>
            <a:t>Mental Health First Aid</a:t>
          </a:r>
          <a:r>
            <a:rPr lang="en-US" sz="1500" kern="1200" dirty="0"/>
            <a:t>: A skills-based, 8-hour training course that teaches participants how to respond to  mental health and substance-use issues</a:t>
          </a:r>
        </a:p>
      </dsp:txBody>
      <dsp:txXfrm>
        <a:off x="7391028" y="1920824"/>
        <a:ext cx="1964052" cy="2700000"/>
      </dsp:txXfrm>
    </dsp:sp>
    <dsp:sp modelId="{9761D099-D4BD-414B-8B5B-B95CC5AE2B7D}">
      <dsp:nvSpPr>
        <dsp:cNvPr id="0" name=""/>
        <dsp:cNvSpPr/>
      </dsp:nvSpPr>
      <dsp:spPr>
        <a:xfrm>
          <a:off x="10021080" y="480824"/>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993695-92EB-41A9-9178-95AEDC99213A}">
      <dsp:nvSpPr>
        <dsp:cNvPr id="0" name=""/>
        <dsp:cNvSpPr/>
      </dsp:nvSpPr>
      <dsp:spPr>
        <a:xfrm>
          <a:off x="10255080" y="714824"/>
          <a:ext cx="630000" cy="630000"/>
        </a:xfrm>
        <a:prstGeom prst="rect">
          <a:avLst/>
        </a:prstGeom>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0BBD67-CFF7-4B11-B8A2-C64A74FC129E}">
      <dsp:nvSpPr>
        <dsp:cNvPr id="0" name=""/>
        <dsp:cNvSpPr/>
      </dsp:nvSpPr>
      <dsp:spPr>
        <a:xfrm>
          <a:off x="9670080" y="1920824"/>
          <a:ext cx="1800000" cy="27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hlinkClick xmlns:r="http://schemas.openxmlformats.org/officeDocument/2006/relationships" r:id="rId14"/>
            </a:rPr>
            <a:t>Khan Academy:</a:t>
          </a:r>
          <a:r>
            <a:rPr lang="en-US" sz="1500" kern="1200" dirty="0"/>
            <a:t>  Free online courses, lessons and practices for elementary school through early college </a:t>
          </a:r>
        </a:p>
      </dsp:txBody>
      <dsp:txXfrm>
        <a:off x="9670080" y="1920824"/>
        <a:ext cx="1800000" cy="2700000"/>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C5505-8351-B42A-8643-500533078C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4ED8F5-B36B-E7E9-9345-D68595D1A4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C8F324-0713-469E-B4DB-EC30875B9C05}"/>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5" name="Footer Placeholder 4">
            <a:extLst>
              <a:ext uri="{FF2B5EF4-FFF2-40B4-BE49-F238E27FC236}">
                <a16:creationId xmlns:a16="http://schemas.microsoft.com/office/drawing/2014/main" id="{72FE9432-58CE-58BA-3F49-C006D17AEE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4AEC1-5EA6-8AF9-1F51-16BCB91137D7}"/>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342747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A461E-6137-696A-8F54-BA703D3BE5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A2EF5B-54CF-C166-F452-AE6978AFDF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454BBA-5FBB-B922-63F2-E776411EFF26}"/>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5" name="Footer Placeholder 4">
            <a:extLst>
              <a:ext uri="{FF2B5EF4-FFF2-40B4-BE49-F238E27FC236}">
                <a16:creationId xmlns:a16="http://schemas.microsoft.com/office/drawing/2014/main" id="{9892D4EA-7803-F2F6-F7D1-D772E280B1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60F849-4DEF-A0F6-903D-58BDF1BBD65C}"/>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2488788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9D92-3E97-9849-C568-6E02ED5876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D21408-EFD7-FCD0-EE87-AAFEEC4FC3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7BCE76-9FF9-B670-D917-FDB1118562E4}"/>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5" name="Footer Placeholder 4">
            <a:extLst>
              <a:ext uri="{FF2B5EF4-FFF2-40B4-BE49-F238E27FC236}">
                <a16:creationId xmlns:a16="http://schemas.microsoft.com/office/drawing/2014/main" id="{A76687D1-F2B9-F739-49E9-23FEB50781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5F45CE-8D8E-4948-C821-623FB95D9E40}"/>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926709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CAD99-9B9E-BF54-B6E4-F92E825FF5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F31309-CB79-7E69-AEA0-97DB80B5E7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648052-91E3-F2DB-820A-86ACA7F00D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9E600C-348F-C311-A308-5DEA668930E6}"/>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6" name="Footer Placeholder 5">
            <a:extLst>
              <a:ext uri="{FF2B5EF4-FFF2-40B4-BE49-F238E27FC236}">
                <a16:creationId xmlns:a16="http://schemas.microsoft.com/office/drawing/2014/main" id="{84CE84E7-E331-0321-60C1-E78D926A6D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795DCF-28AC-1E76-E342-D021EB200E42}"/>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2569150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613C5-92FA-0EFE-21DC-5CC8E655E5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22E385-BC1E-F473-6EC4-94B266ECD2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AE1D4E-8DCB-C485-AA12-D8E14040ED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AEB4AB-95A5-6028-6672-40A8C29D3A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463693-6854-6927-C9AE-B2B03F35BB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7E21E9-258E-F7A9-A299-41BFB607810F}"/>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8" name="Footer Placeholder 7">
            <a:extLst>
              <a:ext uri="{FF2B5EF4-FFF2-40B4-BE49-F238E27FC236}">
                <a16:creationId xmlns:a16="http://schemas.microsoft.com/office/drawing/2014/main" id="{0C196548-B32C-CA91-F437-24EF619E85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1F4DC2-7241-9012-69A8-AA01689545E7}"/>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2918452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605CC-6A1A-4C8B-3906-14351930A8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638D6D-B979-0FC4-4685-3B0B83560927}"/>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4" name="Footer Placeholder 3">
            <a:extLst>
              <a:ext uri="{FF2B5EF4-FFF2-40B4-BE49-F238E27FC236}">
                <a16:creationId xmlns:a16="http://schemas.microsoft.com/office/drawing/2014/main" id="{03E3357D-10AB-4838-49C9-2D2731CA52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85DB3A-CD47-A416-077B-4F0703342B8D}"/>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2372732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B77DFD-7622-6374-EFFC-9DDA76FDBAF5}"/>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3" name="Footer Placeholder 2">
            <a:extLst>
              <a:ext uri="{FF2B5EF4-FFF2-40B4-BE49-F238E27FC236}">
                <a16:creationId xmlns:a16="http://schemas.microsoft.com/office/drawing/2014/main" id="{04318CD6-8633-51BB-672A-83E22C5590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9D0733-EC23-A232-EEEF-EC886F2A8693}"/>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3687797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48AFE-2A88-C380-2B07-4633E92875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BD47B4-6057-058F-3E5E-29C016916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C4A359-7E7E-958F-5CC4-E60964353E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93BA15-CD61-DC44-C808-BA6C99EE6CFB}"/>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6" name="Footer Placeholder 5">
            <a:extLst>
              <a:ext uri="{FF2B5EF4-FFF2-40B4-BE49-F238E27FC236}">
                <a16:creationId xmlns:a16="http://schemas.microsoft.com/office/drawing/2014/main" id="{0FEA2E25-8397-8D38-E039-83394132F9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B78482-D7EB-1D1C-C67A-2A684BB2C2E8}"/>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74248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A4E4F-FA91-BE09-3BEC-D5C16232C3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0A9CC2-4A26-A1B4-BC85-69C3336AA2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F58492-5531-8691-94A2-7D196C122E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BB1D44-9D82-4CE1-FD95-3A0801BA18DD}"/>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6" name="Footer Placeholder 5">
            <a:extLst>
              <a:ext uri="{FF2B5EF4-FFF2-40B4-BE49-F238E27FC236}">
                <a16:creationId xmlns:a16="http://schemas.microsoft.com/office/drawing/2014/main" id="{D3198388-984A-1BDD-5CFA-D1735C38FC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6232E0-73AD-A147-D7AF-E9D06FAEB0AD}"/>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1446643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65C22-A417-8ECE-08FE-77EB9F4E7B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2CC166-CBFE-91F6-0741-596CE4550A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8322DA-7D1D-8903-ED7E-A084551A4649}"/>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5" name="Footer Placeholder 4">
            <a:extLst>
              <a:ext uri="{FF2B5EF4-FFF2-40B4-BE49-F238E27FC236}">
                <a16:creationId xmlns:a16="http://schemas.microsoft.com/office/drawing/2014/main" id="{3DDC9B93-1478-9D97-3BD5-6907096D3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A48A6F-F110-56FF-7B84-6B575AA919D0}"/>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1930877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169F46-CD19-A3F0-D3B0-2A1976B084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AB1CBC-44B4-CF2C-B2BF-63F47DFF6B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11FEC-428B-F4ED-DA2F-EADE5FED537D}"/>
              </a:ext>
            </a:extLst>
          </p:cNvPr>
          <p:cNvSpPr>
            <a:spLocks noGrp="1"/>
          </p:cNvSpPr>
          <p:nvPr>
            <p:ph type="dt" sz="half" idx="10"/>
          </p:nvPr>
        </p:nvSpPr>
        <p:spPr/>
        <p:txBody>
          <a:bodyPr/>
          <a:lstStyle/>
          <a:p>
            <a:fld id="{EA6C5AD6-7E22-4BEC-92DA-EE1F771D3098}" type="datetimeFigureOut">
              <a:rPr lang="en-US" smtClean="0"/>
              <a:t>10/16/2023</a:t>
            </a:fld>
            <a:endParaRPr lang="en-US"/>
          </a:p>
        </p:txBody>
      </p:sp>
      <p:sp>
        <p:nvSpPr>
          <p:cNvPr id="5" name="Footer Placeholder 4">
            <a:extLst>
              <a:ext uri="{FF2B5EF4-FFF2-40B4-BE49-F238E27FC236}">
                <a16:creationId xmlns:a16="http://schemas.microsoft.com/office/drawing/2014/main" id="{9F934FE0-415F-22C6-0D5E-90C8E6FE42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FAA594-7FCE-4CF9-2233-6D3FE79071BA}"/>
              </a:ext>
            </a:extLst>
          </p:cNvPr>
          <p:cNvSpPr>
            <a:spLocks noGrp="1"/>
          </p:cNvSpPr>
          <p:nvPr>
            <p:ph type="sldNum" sz="quarter" idx="12"/>
          </p:nvPr>
        </p:nvSpPr>
        <p:spPr/>
        <p:txBody>
          <a:bodyPr/>
          <a:lstStyle/>
          <a:p>
            <a:fld id="{75058696-80D3-4AE5-87B2-480D61A92825}" type="slidenum">
              <a:rPr lang="en-US" smtClean="0"/>
              <a:t>‹#›</a:t>
            </a:fld>
            <a:endParaRPr lang="en-US"/>
          </a:p>
        </p:txBody>
      </p:sp>
    </p:spTree>
    <p:extLst>
      <p:ext uri="{BB962C8B-B14F-4D97-AF65-F5344CB8AC3E}">
        <p14:creationId xmlns:p14="http://schemas.microsoft.com/office/powerpoint/2010/main" val="1377090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B48AF1-44A8-E377-3834-EB9DDAB79B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D3AD91-34EF-CEB4-21FC-1DA05CFE82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B15548-59EE-64D9-1702-2F12E4D3E1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6C5AD6-7E22-4BEC-92DA-EE1F771D3098}" type="datetimeFigureOut">
              <a:rPr lang="en-US" smtClean="0"/>
              <a:t>10/16/2023</a:t>
            </a:fld>
            <a:endParaRPr lang="en-US"/>
          </a:p>
        </p:txBody>
      </p:sp>
      <p:sp>
        <p:nvSpPr>
          <p:cNvPr id="5" name="Footer Placeholder 4">
            <a:extLst>
              <a:ext uri="{FF2B5EF4-FFF2-40B4-BE49-F238E27FC236}">
                <a16:creationId xmlns:a16="http://schemas.microsoft.com/office/drawing/2014/main" id="{F9419A87-E773-A3FE-441D-D4F6269805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3300DC-A6FD-0E15-C639-1C2168AA41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058696-80D3-4AE5-87B2-480D61A92825}" type="slidenum">
              <a:rPr lang="en-US" smtClean="0"/>
              <a:t>‹#›</a:t>
            </a:fld>
            <a:endParaRPr lang="en-US"/>
          </a:p>
        </p:txBody>
      </p:sp>
    </p:spTree>
    <p:extLst>
      <p:ext uri="{BB962C8B-B14F-4D97-AF65-F5344CB8AC3E}">
        <p14:creationId xmlns:p14="http://schemas.microsoft.com/office/powerpoint/2010/main" val="3301901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9" name="Rectangle 10248">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5D8084E-76E1-9B2A-525E-CE84B228BB14}"/>
              </a:ext>
            </a:extLst>
          </p:cNvPr>
          <p:cNvSpPr>
            <a:spLocks noGrp="1"/>
          </p:cNvSpPr>
          <p:nvPr>
            <p:ph type="ctrTitle"/>
          </p:nvPr>
        </p:nvSpPr>
        <p:spPr>
          <a:xfrm>
            <a:off x="640080" y="320040"/>
            <a:ext cx="6692827" cy="3892669"/>
          </a:xfrm>
        </p:spPr>
        <p:txBody>
          <a:bodyPr>
            <a:normAutofit/>
          </a:bodyPr>
          <a:lstStyle/>
          <a:p>
            <a:pPr algn="l"/>
            <a:r>
              <a:rPr lang="en-US" sz="6100" b="1" dirty="0">
                <a:solidFill>
                  <a:srgbClr val="008080"/>
                </a:solidFill>
              </a:rPr>
              <a:t>Balancing the Use of Early Alert Systems: How to Use Community First</a:t>
            </a:r>
          </a:p>
        </p:txBody>
      </p:sp>
      <p:sp>
        <p:nvSpPr>
          <p:cNvPr id="3" name="Subtitle 2">
            <a:extLst>
              <a:ext uri="{FF2B5EF4-FFF2-40B4-BE49-F238E27FC236}">
                <a16:creationId xmlns:a16="http://schemas.microsoft.com/office/drawing/2014/main" id="{521FDF18-B9CC-7551-2BAF-C19C4D8D4266}"/>
              </a:ext>
            </a:extLst>
          </p:cNvPr>
          <p:cNvSpPr>
            <a:spLocks noGrp="1"/>
          </p:cNvSpPr>
          <p:nvPr>
            <p:ph type="subTitle" idx="1"/>
          </p:nvPr>
        </p:nvSpPr>
        <p:spPr>
          <a:xfrm>
            <a:off x="536895" y="4883478"/>
            <a:ext cx="6796012" cy="1819973"/>
          </a:xfrm>
        </p:spPr>
        <p:txBody>
          <a:bodyPr vert="horz" lIns="91440" tIns="45720" rIns="91440" bIns="45720" rtlCol="0">
            <a:normAutofit fontScale="92500" lnSpcReduction="10000"/>
          </a:bodyPr>
          <a:lstStyle/>
          <a:p>
            <a:pPr indent="-228600" algn="l">
              <a:buFont typeface="Arial" panose="020B0604020202020204" pitchFamily="34" charset="0"/>
              <a:buChar char="•"/>
            </a:pPr>
            <a:endParaRPr lang="en-US" sz="1300" dirty="0"/>
          </a:p>
          <a:p>
            <a:pPr algn="l"/>
            <a:r>
              <a:rPr lang="en-US" sz="1600" dirty="0">
                <a:solidFill>
                  <a:srgbClr val="0070C0"/>
                </a:solidFill>
              </a:rPr>
              <a:t>Sue Maxam, Ed.D.</a:t>
            </a:r>
          </a:p>
          <a:p>
            <a:pPr algn="l"/>
            <a:r>
              <a:rPr lang="en-US" sz="1600" dirty="0">
                <a:solidFill>
                  <a:srgbClr val="0070C0"/>
                </a:solidFill>
              </a:rPr>
              <a:t>Asst. Provost for Wellness</a:t>
            </a:r>
          </a:p>
          <a:p>
            <a:pPr algn="l"/>
            <a:r>
              <a:rPr lang="en-US" sz="1600" dirty="0">
                <a:solidFill>
                  <a:srgbClr val="0070C0"/>
                </a:solidFill>
              </a:rPr>
              <a:t>Pace University</a:t>
            </a:r>
          </a:p>
          <a:p>
            <a:pPr algn="l"/>
            <a:r>
              <a:rPr lang="en-US" sz="1600" dirty="0">
                <a:solidFill>
                  <a:srgbClr val="0070C0"/>
                </a:solidFill>
              </a:rPr>
              <a:t>ACLC Retreat</a:t>
            </a:r>
          </a:p>
          <a:p>
            <a:pPr algn="l"/>
            <a:r>
              <a:rPr lang="en-US" sz="1600" dirty="0">
                <a:solidFill>
                  <a:srgbClr val="0070C0"/>
                </a:solidFill>
              </a:rPr>
              <a:t>October 2023</a:t>
            </a:r>
          </a:p>
        </p:txBody>
      </p:sp>
      <p:sp>
        <p:nvSpPr>
          <p:cNvPr id="1025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4" name="Picture 4" descr="Our School - Gilbert Park Elementary | DDSD">
            <a:extLst>
              <a:ext uri="{FF2B5EF4-FFF2-40B4-BE49-F238E27FC236}">
                <a16:creationId xmlns:a16="http://schemas.microsoft.com/office/drawing/2014/main" id="{DF8AF63A-12C3-C16E-AA9D-B251BA51F39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68452" y="2488795"/>
            <a:ext cx="6536169" cy="3447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477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E76702-80F7-0F32-23CD-B60A6B5588D7}"/>
              </a:ext>
            </a:extLst>
          </p:cNvPr>
          <p:cNvSpPr>
            <a:spLocks noGrp="1"/>
          </p:cNvSpPr>
          <p:nvPr>
            <p:ph type="title"/>
          </p:nvPr>
        </p:nvSpPr>
        <p:spPr>
          <a:xfrm>
            <a:off x="686834" y="1153572"/>
            <a:ext cx="3200400" cy="4461163"/>
          </a:xfrm>
        </p:spPr>
        <p:txBody>
          <a:bodyPr>
            <a:normAutofit/>
          </a:bodyPr>
          <a:lstStyle/>
          <a:p>
            <a:r>
              <a:rPr lang="en-US" b="1">
                <a:solidFill>
                  <a:srgbClr val="FFFFFF"/>
                </a:solidFill>
                <a:latin typeface="Segoe UI" panose="020B0502040204020203" pitchFamily="34" charset="0"/>
                <a:cs typeface="Segoe UI" panose="020B0502040204020203" pitchFamily="34" charset="0"/>
              </a:rPr>
              <a:t>What Are Early Alert Systems?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4BB4448-668E-50A3-4FAC-8755A6632001}"/>
              </a:ext>
            </a:extLst>
          </p:cNvPr>
          <p:cNvSpPr>
            <a:spLocks noGrp="1"/>
          </p:cNvSpPr>
          <p:nvPr>
            <p:ph idx="1"/>
          </p:nvPr>
        </p:nvSpPr>
        <p:spPr>
          <a:xfrm>
            <a:off x="4447308" y="591344"/>
            <a:ext cx="6906491" cy="5585619"/>
          </a:xfrm>
        </p:spPr>
        <p:txBody>
          <a:bodyPr anchor="ctr">
            <a:normAutofit/>
          </a:bodyPr>
          <a:lstStyle/>
          <a:p>
            <a:pPr marL="0" indent="0">
              <a:buNone/>
            </a:pPr>
            <a:r>
              <a:rPr lang="en-US" dirty="0">
                <a:solidFill>
                  <a:srgbClr val="996633"/>
                </a:solidFill>
                <a:latin typeface="Segoe UI" panose="020B0502040204020203" pitchFamily="34" charset="0"/>
                <a:cs typeface="Segoe UI" panose="020B0502040204020203" pitchFamily="34" charset="0"/>
              </a:rPr>
              <a:t>Formal, proactive feedback system that sends “red flags” or similar alerts about troubling student behavior to “student‐support agents” who can take action to intervene to address the problems identified including intrusive and individualized interventions to students in need.</a:t>
            </a:r>
          </a:p>
          <a:p>
            <a:pPr marL="0" indent="0">
              <a:buNone/>
            </a:pPr>
            <a:endParaRPr lang="en-US" b="1" dirty="0">
              <a:solidFill>
                <a:srgbClr val="996633"/>
              </a:solidFill>
              <a:latin typeface="Segoe UI" panose="020B0502040204020203" pitchFamily="34" charset="0"/>
              <a:cs typeface="Segoe UI" panose="020B0502040204020203" pitchFamily="34" charset="0"/>
            </a:endParaRPr>
          </a:p>
          <a:p>
            <a:pPr marL="0" indent="0">
              <a:buNone/>
            </a:pPr>
            <a:r>
              <a:rPr lang="en-US" dirty="0">
                <a:solidFill>
                  <a:srgbClr val="996633"/>
                </a:solidFill>
                <a:latin typeface="Segoe UI" panose="020B0502040204020203" pitchFamily="34" charset="0"/>
                <a:cs typeface="Segoe UI" panose="020B0502040204020203" pitchFamily="34" charset="0"/>
              </a:rPr>
              <a:t>Many also have options for positive feedback.</a:t>
            </a:r>
          </a:p>
        </p:txBody>
      </p:sp>
    </p:spTree>
    <p:extLst>
      <p:ext uri="{BB962C8B-B14F-4D97-AF65-F5344CB8AC3E}">
        <p14:creationId xmlns:p14="http://schemas.microsoft.com/office/powerpoint/2010/main" val="3464553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A90F2F8-2230-FD65-0973-352C0B01B9E0}"/>
              </a:ext>
            </a:extLst>
          </p:cNvPr>
          <p:cNvSpPr>
            <a:spLocks noGrp="1"/>
          </p:cNvSpPr>
          <p:nvPr>
            <p:ph type="title"/>
          </p:nvPr>
        </p:nvSpPr>
        <p:spPr>
          <a:xfrm>
            <a:off x="838200" y="365125"/>
            <a:ext cx="10515600" cy="549275"/>
          </a:xfrm>
        </p:spPr>
        <p:txBody>
          <a:bodyPr anchor="ctr">
            <a:normAutofit fontScale="90000"/>
          </a:bodyPr>
          <a:lstStyle/>
          <a:p>
            <a:br>
              <a:rPr lang="en-US" sz="1600" b="1" dirty="0">
                <a:latin typeface="Segoe UI" panose="020B0502040204020203" pitchFamily="34" charset="0"/>
                <a:cs typeface="Segoe UI" panose="020B0502040204020203" pitchFamily="34" charset="0"/>
              </a:rPr>
            </a:br>
            <a:br>
              <a:rPr lang="en-US" sz="1600" b="1" dirty="0">
                <a:latin typeface="Segoe UI" panose="020B0502040204020203" pitchFamily="34" charset="0"/>
                <a:cs typeface="Segoe UI" panose="020B0502040204020203" pitchFamily="34" charset="0"/>
              </a:rPr>
            </a:br>
            <a:br>
              <a:rPr lang="en-US" sz="1600" b="1" dirty="0">
                <a:latin typeface="Segoe UI" panose="020B0502040204020203" pitchFamily="34" charset="0"/>
                <a:cs typeface="Segoe UI" panose="020B0502040204020203" pitchFamily="34" charset="0"/>
              </a:rPr>
            </a:br>
            <a:r>
              <a:rPr lang="en-US" b="1" dirty="0">
                <a:solidFill>
                  <a:srgbClr val="336600"/>
                </a:solidFill>
                <a:latin typeface="Segoe UI" panose="020B0502040204020203" pitchFamily="34" charset="0"/>
                <a:cs typeface="Segoe UI" panose="020B0502040204020203" pitchFamily="34" charset="0"/>
              </a:rPr>
              <a:t>Typical Student Struggles in College         </a:t>
            </a:r>
            <a:br>
              <a:rPr lang="en-US" sz="1600" b="1" dirty="0">
                <a:latin typeface="Segoe UI" panose="020B0502040204020203" pitchFamily="34" charset="0"/>
                <a:cs typeface="Segoe UI" panose="020B0502040204020203" pitchFamily="34" charset="0"/>
              </a:rPr>
            </a:br>
            <a:br>
              <a:rPr lang="en-US" sz="1600" b="1" dirty="0">
                <a:latin typeface="Segoe UI" panose="020B0502040204020203" pitchFamily="34" charset="0"/>
                <a:cs typeface="Segoe UI" panose="020B0502040204020203" pitchFamily="34" charset="0"/>
              </a:rPr>
            </a:br>
            <a:endParaRPr lang="en-US" sz="1600" b="1" dirty="0">
              <a:latin typeface="Segoe UI" panose="020B0502040204020203" pitchFamily="34" charset="0"/>
              <a:cs typeface="Segoe UI" panose="020B0502040204020203" pitchFamily="34" charset="0"/>
            </a:endParaRPr>
          </a:p>
        </p:txBody>
      </p:sp>
      <p:sp>
        <p:nvSpPr>
          <p:cNvPr id="3" name="Content Placeholder 2">
            <a:extLst>
              <a:ext uri="{FF2B5EF4-FFF2-40B4-BE49-F238E27FC236}">
                <a16:creationId xmlns:a16="http://schemas.microsoft.com/office/drawing/2014/main" id="{A57F54D7-15DD-9CB4-D770-E559C0B29C23}"/>
              </a:ext>
            </a:extLst>
          </p:cNvPr>
          <p:cNvSpPr>
            <a:spLocks noGrp="1"/>
          </p:cNvSpPr>
          <p:nvPr>
            <p:ph idx="1"/>
          </p:nvPr>
        </p:nvSpPr>
        <p:spPr>
          <a:xfrm>
            <a:off x="310394" y="1208016"/>
            <a:ext cx="5423884" cy="5649984"/>
          </a:xfrm>
        </p:spPr>
        <p:txBody>
          <a:bodyPr>
            <a:normAutofit fontScale="92500" lnSpcReduction="10000"/>
          </a:bodyPr>
          <a:lstStyle/>
          <a:p>
            <a:pPr marL="166878" indent="-166878" defTabSz="667512">
              <a:lnSpc>
                <a:spcPct val="100000"/>
              </a:lnSpc>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Mental Illness (e.g., Anxiety/Depression) </a:t>
            </a:r>
          </a:p>
          <a:p>
            <a:pPr marL="166878" indent="-166878" defTabSz="667512">
              <a:lnSpc>
                <a:spcPct val="100000"/>
              </a:lnSpc>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Time Management</a:t>
            </a:r>
          </a:p>
          <a:p>
            <a:pPr marL="166878" indent="-166878" defTabSz="667512">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Roommates</a:t>
            </a:r>
          </a:p>
          <a:p>
            <a:pPr marL="166878" indent="-166878" defTabSz="667512">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Societal/Social pressures</a:t>
            </a:r>
          </a:p>
          <a:p>
            <a:pPr marL="166878" indent="-166878" defTabSz="667512">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Relationships</a:t>
            </a:r>
          </a:p>
          <a:p>
            <a:pPr marL="166878" indent="-166878" defTabSz="667512">
              <a:lnSpc>
                <a:spcPct val="100000"/>
              </a:lnSpc>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Invisible Disabilities</a:t>
            </a:r>
          </a:p>
          <a:p>
            <a:pPr marL="166878" indent="-166878" defTabSz="667512">
              <a:lnSpc>
                <a:spcPct val="100000"/>
              </a:lnSpc>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Budgeting</a:t>
            </a:r>
          </a:p>
          <a:p>
            <a:pPr marL="166878" indent="-166878" defTabSz="667512">
              <a:lnSpc>
                <a:spcPct val="100000"/>
              </a:lnSpc>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Homesickness</a:t>
            </a:r>
          </a:p>
          <a:p>
            <a:pPr marL="166878" indent="-166878" defTabSz="667512">
              <a:lnSpc>
                <a:spcPct val="100000"/>
              </a:lnSpc>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Balance</a:t>
            </a:r>
          </a:p>
          <a:p>
            <a:pPr marL="166878" indent="-166878" defTabSz="667512">
              <a:lnSpc>
                <a:spcPct val="100000"/>
              </a:lnSpc>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Academic performance</a:t>
            </a:r>
          </a:p>
          <a:p>
            <a:pPr marL="166878" indent="-166878" defTabSz="667512">
              <a:lnSpc>
                <a:spcPct val="100000"/>
              </a:lnSpc>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Academic Decisions</a:t>
            </a:r>
          </a:p>
          <a:p>
            <a:pPr marL="166878" indent="-166878" defTabSz="667512">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Health issues</a:t>
            </a:r>
          </a:p>
          <a:p>
            <a:pPr marL="166878" indent="-166878" defTabSz="667512">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Bias (conscious or unconscious)</a:t>
            </a:r>
          </a:p>
          <a:p>
            <a:pPr marL="166878" indent="-166878" defTabSz="667512">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Eating disorders</a:t>
            </a:r>
          </a:p>
          <a:p>
            <a:pPr marL="166878" indent="-166878" defTabSz="667512">
              <a:spcBef>
                <a:spcPts val="730"/>
              </a:spcBef>
              <a:buFont typeface="Wingdings" panose="05000000000000000000" pitchFamily="2" charset="2"/>
              <a:buChar char="ü"/>
            </a:pPr>
            <a:r>
              <a:rPr lang="en-US" sz="2400" dirty="0">
                <a:solidFill>
                  <a:srgbClr val="336600"/>
                </a:solidFill>
                <a:latin typeface="Segoe UI" panose="020B0502040204020203" pitchFamily="34" charset="0"/>
                <a:cs typeface="Segoe UI" panose="020B0502040204020203" pitchFamily="34" charset="0"/>
              </a:rPr>
              <a:t>Their future</a:t>
            </a:r>
          </a:p>
          <a:p>
            <a:pPr marL="166878" indent="-166878" defTabSz="667512">
              <a:spcBef>
                <a:spcPts val="730"/>
              </a:spcBef>
              <a:buFont typeface="+mj-lt"/>
              <a:buAutoNum type="arabicPeriod"/>
            </a:pPr>
            <a:endParaRPr lang="en-US" sz="2044" kern="1200" dirty="0">
              <a:solidFill>
                <a:srgbClr val="336600"/>
              </a:solidFill>
              <a:latin typeface="Segoe UI" panose="020B0502040204020203" pitchFamily="34" charset="0"/>
              <a:ea typeface="+mn-ea"/>
              <a:cs typeface="Segoe UI" panose="020B0502040204020203" pitchFamily="34" charset="0"/>
            </a:endParaRPr>
          </a:p>
          <a:p>
            <a:endParaRPr lang="en-US" dirty="0"/>
          </a:p>
        </p:txBody>
      </p:sp>
      <p:pic>
        <p:nvPicPr>
          <p:cNvPr id="12" name="Picture 14" descr="How the Pressures of College Acceptance are Harming Students' Mental Health">
            <a:extLst>
              <a:ext uri="{FF2B5EF4-FFF2-40B4-BE49-F238E27FC236}">
                <a16:creationId xmlns:a16="http://schemas.microsoft.com/office/drawing/2014/main" id="{D4B02C33-39C2-2077-B419-94748CD6A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4278" y="2213528"/>
            <a:ext cx="5758039" cy="3826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044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AC44-3CE4-EB8B-5AFC-935D86EFDC53}"/>
              </a:ext>
            </a:extLst>
          </p:cNvPr>
          <p:cNvSpPr>
            <a:spLocks noGrp="1"/>
          </p:cNvSpPr>
          <p:nvPr>
            <p:ph type="title"/>
          </p:nvPr>
        </p:nvSpPr>
        <p:spPr>
          <a:xfrm>
            <a:off x="-637563" y="866495"/>
            <a:ext cx="12627074" cy="546311"/>
          </a:xfrm>
        </p:spPr>
        <p:txBody>
          <a:bodyPr anchor="b">
            <a:noAutofit/>
          </a:bodyPr>
          <a:lstStyle/>
          <a:p>
            <a:pPr algn="ctr"/>
            <a:r>
              <a:rPr lang="en-US" b="1" dirty="0">
                <a:solidFill>
                  <a:srgbClr val="336600"/>
                </a:solidFill>
                <a:latin typeface="Segoe UI" panose="020B0502040204020203" pitchFamily="34" charset="0"/>
                <a:cs typeface="Segoe UI" panose="020B0502040204020203" pitchFamily="34" charset="0"/>
              </a:rPr>
              <a:t>Best Practice Internal Support </a:t>
            </a:r>
            <a:br>
              <a:rPr lang="en-US" b="1" dirty="0">
                <a:solidFill>
                  <a:srgbClr val="336600"/>
                </a:solidFill>
                <a:latin typeface="Segoe UI" panose="020B0502040204020203" pitchFamily="34" charset="0"/>
                <a:cs typeface="Segoe UI" panose="020B0502040204020203" pitchFamily="34" charset="0"/>
              </a:rPr>
            </a:br>
            <a:r>
              <a:rPr lang="en-US" b="1" dirty="0">
                <a:solidFill>
                  <a:srgbClr val="336600"/>
                </a:solidFill>
                <a:latin typeface="Segoe UI" panose="020B0502040204020203" pitchFamily="34" charset="0"/>
                <a:cs typeface="Segoe UI" panose="020B0502040204020203" pitchFamily="34" charset="0"/>
              </a:rPr>
              <a:t>Structures Beyond Early Alert System</a:t>
            </a:r>
          </a:p>
        </p:txBody>
      </p:sp>
      <p:pic>
        <p:nvPicPr>
          <p:cNvPr id="12290" name="Picture 2" descr="Home - Student Care and Well-Being">
            <a:extLst>
              <a:ext uri="{FF2B5EF4-FFF2-40B4-BE49-F238E27FC236}">
                <a16:creationId xmlns:a16="http://schemas.microsoft.com/office/drawing/2014/main" id="{9510BF15-181C-E399-A6EC-DB5F0C4F817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1265" y="1905014"/>
            <a:ext cx="4793644" cy="3458511"/>
          </a:xfrm>
          <a:prstGeom prst="rect">
            <a:avLst/>
          </a:prstGeom>
          <a:noFill/>
          <a:extLst>
            <a:ext uri="{909E8E84-426E-40DD-AFC4-6F175D3DCCD1}">
              <a14:hiddenFill xmlns:a14="http://schemas.microsoft.com/office/drawing/2010/main">
                <a:solidFill>
                  <a:srgbClr val="FFFFFF"/>
                </a:solidFill>
              </a14:hiddenFill>
            </a:ext>
          </a:extLst>
        </p:spPr>
      </p:pic>
      <p:grpSp>
        <p:nvGrpSpPr>
          <p:cNvPr id="12295" name="Group 12294">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296" name="Freeform: Shape 12295">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297" name="Freeform: Shape 12296">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298" name="Freeform: Shape 12297">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299" name="Freeform: Shape 12298">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300" name="Freeform: Shape 12299">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 name="Content Placeholder 2">
            <a:extLst>
              <a:ext uri="{FF2B5EF4-FFF2-40B4-BE49-F238E27FC236}">
                <a16:creationId xmlns:a16="http://schemas.microsoft.com/office/drawing/2014/main" id="{9EE5F480-866F-3D82-4C9B-118A63751DB1}"/>
              </a:ext>
            </a:extLst>
          </p:cNvPr>
          <p:cNvSpPr>
            <a:spLocks noGrp="1"/>
          </p:cNvSpPr>
          <p:nvPr>
            <p:ph idx="1"/>
          </p:nvPr>
        </p:nvSpPr>
        <p:spPr>
          <a:xfrm>
            <a:off x="5578764" y="1801091"/>
            <a:ext cx="6503026" cy="5056909"/>
          </a:xfrm>
        </p:spPr>
        <p:txBody>
          <a:bodyPr>
            <a:normAutofit/>
          </a:bodyPr>
          <a:lstStyle/>
          <a:p>
            <a:pPr marL="342900" indent="-342900">
              <a:buFont typeface="Wingdings" panose="05000000000000000000" pitchFamily="2" charset="2"/>
              <a:buChar char="ü"/>
            </a:pPr>
            <a:r>
              <a:rPr lang="en-US" sz="1800" b="1" i="0" dirty="0">
                <a:solidFill>
                  <a:srgbClr val="336600"/>
                </a:solidFill>
                <a:effectLst/>
                <a:latin typeface="Proxima-nova"/>
              </a:rPr>
              <a:t>Care Reports:</a:t>
            </a:r>
            <a:r>
              <a:rPr lang="en-US" sz="1800" b="0" i="0" dirty="0">
                <a:solidFill>
                  <a:srgbClr val="336600"/>
                </a:solidFill>
                <a:effectLst/>
                <a:latin typeface="Proxima-nova"/>
              </a:rPr>
              <a:t> Used to express concern for a student experiencing distress of an academic, health, safety, or financial nature. Viewed/acted upon by Care or First Alert Teams</a:t>
            </a:r>
          </a:p>
          <a:p>
            <a:pPr marL="342900" indent="-342900">
              <a:buFont typeface="Wingdings" panose="05000000000000000000" pitchFamily="2" charset="2"/>
              <a:buChar char="ü"/>
            </a:pPr>
            <a:endParaRPr lang="en-US" sz="1800" b="1" dirty="0">
              <a:solidFill>
                <a:srgbClr val="336600"/>
              </a:solidFill>
            </a:endParaRPr>
          </a:p>
          <a:p>
            <a:pPr marL="342900" indent="-342900">
              <a:buFont typeface="Wingdings" panose="05000000000000000000" pitchFamily="2" charset="2"/>
              <a:buChar char="ü"/>
            </a:pPr>
            <a:r>
              <a:rPr lang="en-US" sz="1800" b="1" dirty="0">
                <a:solidFill>
                  <a:srgbClr val="336600"/>
                </a:solidFill>
              </a:rPr>
              <a:t>Care or First Alert Teams: </a:t>
            </a:r>
            <a:r>
              <a:rPr lang="en-US" sz="1800" dirty="0">
                <a:solidFill>
                  <a:srgbClr val="336600"/>
                </a:solidFill>
              </a:rPr>
              <a:t>A campus-wide, multi-divisional team responsible for identifying, assessing, and responding to disturbing and/or dangerous  behaviors by students who struggle academically, emotionally, or psychologically, or who present a risk to the health or safety of the University or its members. </a:t>
            </a:r>
          </a:p>
          <a:p>
            <a:pPr marL="800100" lvl="1" indent="-342900">
              <a:buFont typeface="Wingdings" panose="05000000000000000000" pitchFamily="2" charset="2"/>
              <a:buChar char="ü"/>
            </a:pPr>
            <a:endParaRPr lang="en-US" sz="1800" b="0" i="0" dirty="0">
              <a:solidFill>
                <a:srgbClr val="336600"/>
              </a:solidFill>
              <a:effectLst/>
              <a:latin typeface="Proxima-nova"/>
            </a:endParaRPr>
          </a:p>
          <a:p>
            <a:pPr marL="342900" indent="-342900">
              <a:buFont typeface="Wingdings" panose="05000000000000000000" pitchFamily="2" charset="2"/>
              <a:buChar char="ü"/>
            </a:pPr>
            <a:r>
              <a:rPr lang="en-US" sz="1800" b="1" dirty="0">
                <a:solidFill>
                  <a:srgbClr val="336600"/>
                </a:solidFill>
              </a:rPr>
              <a:t>What YOU can do with student of concern: </a:t>
            </a:r>
            <a:r>
              <a:rPr lang="en-US" sz="1800" dirty="0">
                <a:solidFill>
                  <a:srgbClr val="336600"/>
                </a:solidFill>
              </a:rPr>
              <a:t>Talk with the student in private. Listen carefully. Repeat back to the student the essence of what they told you. Express concern. Be specific about your observations and reasons for concern. Respect the student's values and beliefs. Be sensitive to the student’s culture.</a:t>
            </a:r>
          </a:p>
          <a:p>
            <a:endParaRPr lang="en-US" sz="1200" dirty="0">
              <a:solidFill>
                <a:schemeClr val="tx2"/>
              </a:solidFill>
            </a:endParaRPr>
          </a:p>
        </p:txBody>
      </p:sp>
    </p:spTree>
    <p:extLst>
      <p:ext uri="{BB962C8B-B14F-4D97-AF65-F5344CB8AC3E}">
        <p14:creationId xmlns:p14="http://schemas.microsoft.com/office/powerpoint/2010/main" val="1001339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88E2-E4C7-BF8B-016F-093837246CED}"/>
              </a:ext>
            </a:extLst>
          </p:cNvPr>
          <p:cNvSpPr>
            <a:spLocks noGrp="1"/>
          </p:cNvSpPr>
          <p:nvPr>
            <p:ph type="title"/>
          </p:nvPr>
        </p:nvSpPr>
        <p:spPr>
          <a:xfrm>
            <a:off x="218114" y="365125"/>
            <a:ext cx="11702642" cy="1325563"/>
          </a:xfrm>
        </p:spPr>
        <p:txBody>
          <a:bodyPr>
            <a:normAutofit/>
          </a:bodyPr>
          <a:lstStyle/>
          <a:p>
            <a:pPr algn="ctr"/>
            <a:r>
              <a:rPr lang="en-US" b="1" dirty="0">
                <a:solidFill>
                  <a:srgbClr val="006699"/>
                </a:solidFill>
                <a:latin typeface="Segoe UI" panose="020B0502040204020203" pitchFamily="34" charset="0"/>
                <a:cs typeface="Segoe UI" panose="020B0502040204020203" pitchFamily="34" charset="0"/>
              </a:rPr>
              <a:t>Using Community First: Internal Referrals</a:t>
            </a:r>
          </a:p>
        </p:txBody>
      </p:sp>
      <p:sp>
        <p:nvSpPr>
          <p:cNvPr id="3" name="Text Placeholder 2">
            <a:extLst>
              <a:ext uri="{FF2B5EF4-FFF2-40B4-BE49-F238E27FC236}">
                <a16:creationId xmlns:a16="http://schemas.microsoft.com/office/drawing/2014/main" id="{AB7D6154-79D6-06DF-BB97-6ECD685A1053}"/>
              </a:ext>
            </a:extLst>
          </p:cNvPr>
          <p:cNvSpPr>
            <a:spLocks noGrp="1"/>
          </p:cNvSpPr>
          <p:nvPr>
            <p:ph type="body" idx="1"/>
          </p:nvPr>
        </p:nvSpPr>
        <p:spPr>
          <a:xfrm>
            <a:off x="444618" y="1681163"/>
            <a:ext cx="5552958" cy="823912"/>
          </a:xfrm>
        </p:spPr>
        <p:txBody>
          <a:bodyPr>
            <a:normAutofit/>
          </a:bodyPr>
          <a:lstStyle/>
          <a:p>
            <a:r>
              <a:rPr lang="en-US" sz="3200" dirty="0">
                <a:solidFill>
                  <a:srgbClr val="990033"/>
                </a:solidFill>
                <a:latin typeface="Segoe UI" panose="020B0502040204020203" pitchFamily="34" charset="0"/>
                <a:cs typeface="Segoe UI" panose="020B0502040204020203" pitchFamily="34" charset="0"/>
              </a:rPr>
              <a:t>Signs for Possible Referral</a:t>
            </a:r>
          </a:p>
        </p:txBody>
      </p:sp>
      <p:sp>
        <p:nvSpPr>
          <p:cNvPr id="4" name="Content Placeholder 3">
            <a:extLst>
              <a:ext uri="{FF2B5EF4-FFF2-40B4-BE49-F238E27FC236}">
                <a16:creationId xmlns:a16="http://schemas.microsoft.com/office/drawing/2014/main" id="{3640A819-8B6B-2AB6-7C73-F60F889DF7F1}"/>
              </a:ext>
            </a:extLst>
          </p:cNvPr>
          <p:cNvSpPr>
            <a:spLocks noGrp="1"/>
          </p:cNvSpPr>
          <p:nvPr>
            <p:ph sz="half" idx="2"/>
          </p:nvPr>
        </p:nvSpPr>
        <p:spPr>
          <a:xfrm>
            <a:off x="218114" y="2505075"/>
            <a:ext cx="6543413" cy="4290008"/>
          </a:xfrm>
        </p:spPr>
        <p:txBody>
          <a:bodyPr>
            <a:normAutofit fontScale="25000" lnSpcReduction="20000"/>
          </a:bodyPr>
          <a:lstStyle/>
          <a:p>
            <a:endParaRPr lang="en-US" sz="4000" b="1" dirty="0">
              <a:latin typeface="Segoe UI" panose="020B0502040204020203" pitchFamily="34" charset="0"/>
              <a:cs typeface="Segoe UI" panose="020B0502040204020203" pitchFamily="34" charset="0"/>
            </a:endParaRPr>
          </a:p>
          <a:p>
            <a:r>
              <a:rPr lang="en-US" sz="7400" b="1" dirty="0">
                <a:solidFill>
                  <a:srgbClr val="006699"/>
                </a:solidFill>
                <a:latin typeface="Segoe UI" panose="020B0502040204020203" pitchFamily="34" charset="0"/>
                <a:cs typeface="Segoe UI" panose="020B0502040204020203" pitchFamily="34" charset="0"/>
              </a:rPr>
              <a:t>Academic Problems </a:t>
            </a:r>
            <a:r>
              <a:rPr lang="en-US" sz="7400" dirty="0">
                <a:solidFill>
                  <a:srgbClr val="006699"/>
                </a:solidFill>
                <a:latin typeface="Segoe UI" panose="020B0502040204020203" pitchFamily="34" charset="0"/>
                <a:cs typeface="Segoe UI" panose="020B0502040204020203" pitchFamily="34" charset="0"/>
              </a:rPr>
              <a:t>(</a:t>
            </a:r>
            <a:r>
              <a:rPr lang="en-US" sz="7400" kern="100" dirty="0">
                <a:solidFill>
                  <a:srgbClr val="006699"/>
                </a:solidFill>
                <a:latin typeface="Segoe UI" panose="020B0502040204020203" pitchFamily="34" charset="0"/>
                <a:ea typeface="Calibri" panose="020F0502020204030204" pitchFamily="34" charset="0"/>
                <a:cs typeface="Segoe UI" panose="020B0502040204020203" pitchFamily="34" charset="0"/>
              </a:rPr>
              <a:t>Poor time management; poor study habits, repeated requests for special consideration; morbid/depressing themes on assignments)</a:t>
            </a:r>
          </a:p>
          <a:p>
            <a:endParaRPr lang="en-US" sz="7400" dirty="0">
              <a:solidFill>
                <a:srgbClr val="006699"/>
              </a:solidFill>
              <a:latin typeface="Segoe UI" panose="020B0502040204020203" pitchFamily="34" charset="0"/>
              <a:cs typeface="Segoe UI" panose="020B0502040204020203" pitchFamily="34" charset="0"/>
            </a:endParaRPr>
          </a:p>
          <a:p>
            <a:r>
              <a:rPr lang="en-US" sz="7400" b="1" dirty="0">
                <a:solidFill>
                  <a:srgbClr val="006699"/>
                </a:solidFill>
                <a:latin typeface="Segoe UI" panose="020B0502040204020203" pitchFamily="34" charset="0"/>
                <a:cs typeface="Segoe UI" panose="020B0502040204020203" pitchFamily="34" charset="0"/>
              </a:rPr>
              <a:t>Advisement Problems </a:t>
            </a:r>
            <a:r>
              <a:rPr lang="en-US" sz="7400" dirty="0">
                <a:solidFill>
                  <a:srgbClr val="006699"/>
                </a:solidFill>
                <a:latin typeface="Segoe UI" panose="020B0502040204020203" pitchFamily="34" charset="0"/>
                <a:cs typeface="Segoe UI" panose="020B0502040204020203" pitchFamily="34" charset="0"/>
              </a:rPr>
              <a:t>(</a:t>
            </a:r>
            <a:r>
              <a:rPr lang="en-US" sz="7400" kern="100" dirty="0">
                <a:solidFill>
                  <a:srgbClr val="006699"/>
                </a:solidFill>
                <a:latin typeface="Segoe UI" panose="020B0502040204020203" pitchFamily="34" charset="0"/>
                <a:ea typeface="Calibri" panose="020F0502020204030204" pitchFamily="34" charset="0"/>
                <a:cs typeface="Segoe UI" panose="020B0502040204020203" pitchFamily="34" charset="0"/>
              </a:rPr>
              <a:t>Inability to choose courses or a major; career indecision or unrealistic career expectations; shifts from advisement on coursework to personal issues)</a:t>
            </a:r>
          </a:p>
          <a:p>
            <a:endParaRPr lang="en-US" sz="7400" dirty="0">
              <a:solidFill>
                <a:srgbClr val="006699"/>
              </a:solidFill>
              <a:latin typeface="Segoe UI" panose="020B0502040204020203" pitchFamily="34" charset="0"/>
              <a:cs typeface="Segoe UI" panose="020B0502040204020203" pitchFamily="34" charset="0"/>
            </a:endParaRPr>
          </a:p>
          <a:p>
            <a:r>
              <a:rPr lang="en-US" sz="7400" b="1" dirty="0">
                <a:solidFill>
                  <a:srgbClr val="006699"/>
                </a:solidFill>
                <a:latin typeface="Segoe UI" panose="020B0502040204020203" pitchFamily="34" charset="0"/>
                <a:cs typeface="Segoe UI" panose="020B0502040204020203" pitchFamily="34" charset="0"/>
              </a:rPr>
              <a:t>Behavioral Markers </a:t>
            </a:r>
            <a:r>
              <a:rPr lang="en-US" sz="7400" dirty="0">
                <a:solidFill>
                  <a:srgbClr val="006699"/>
                </a:solidFill>
                <a:latin typeface="Segoe UI" panose="020B0502040204020203" pitchFamily="34" charset="0"/>
                <a:cs typeface="Segoe UI" panose="020B0502040204020203" pitchFamily="34" charset="0"/>
              </a:rPr>
              <a:t>(</a:t>
            </a:r>
            <a:r>
              <a:rPr lang="en-US" sz="7400" kern="100" dirty="0">
                <a:solidFill>
                  <a:srgbClr val="006699"/>
                </a:solidFill>
                <a:latin typeface="Segoe UI" panose="020B0502040204020203" pitchFamily="34" charset="0"/>
                <a:ea typeface="Calibri" panose="020F0502020204030204" pitchFamily="34" charset="0"/>
                <a:cs typeface="Segoe UI" panose="020B0502040204020203" pitchFamily="34" charset="0"/>
              </a:rPr>
              <a:t>Marked change in personal hygiene; impaired speech or garbled/disjointed thoughts; high levels of irritability, including unruly, aggressive, or abrasive behavior; behavior regularly interferes with decorum of classroom)</a:t>
            </a:r>
          </a:p>
          <a:p>
            <a:endParaRPr lang="en-US" sz="7400" dirty="0">
              <a:latin typeface="Segoe UI" panose="020B0502040204020203" pitchFamily="34" charset="0"/>
              <a:cs typeface="Segoe UI" panose="020B0502040204020203" pitchFamily="34" charset="0"/>
            </a:endParaRPr>
          </a:p>
          <a:p>
            <a:endParaRPr lang="en-US" sz="7400" dirty="0"/>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a:p>
            <a:endParaRPr lang="en-US" dirty="0"/>
          </a:p>
        </p:txBody>
      </p:sp>
      <p:sp>
        <p:nvSpPr>
          <p:cNvPr id="5" name="Text Placeholder 4">
            <a:extLst>
              <a:ext uri="{FF2B5EF4-FFF2-40B4-BE49-F238E27FC236}">
                <a16:creationId xmlns:a16="http://schemas.microsoft.com/office/drawing/2014/main" id="{27CAD211-DB44-3236-862D-C2BE5FF43054}"/>
              </a:ext>
            </a:extLst>
          </p:cNvPr>
          <p:cNvSpPr>
            <a:spLocks noGrp="1"/>
          </p:cNvSpPr>
          <p:nvPr>
            <p:ph type="body" sz="quarter" idx="3"/>
          </p:nvPr>
        </p:nvSpPr>
        <p:spPr>
          <a:xfrm>
            <a:off x="6904139" y="1690688"/>
            <a:ext cx="5662250" cy="823912"/>
          </a:xfrm>
        </p:spPr>
        <p:txBody>
          <a:bodyPr>
            <a:normAutofit/>
          </a:bodyPr>
          <a:lstStyle/>
          <a:p>
            <a:r>
              <a:rPr lang="en-US" sz="3200" dirty="0">
                <a:solidFill>
                  <a:srgbClr val="990033"/>
                </a:solidFill>
                <a:latin typeface="Segoe UI" panose="020B0502040204020203" pitchFamily="34" charset="0"/>
                <a:cs typeface="Segoe UI" panose="020B0502040204020203" pitchFamily="34" charset="0"/>
              </a:rPr>
              <a:t>Possible Referral Source</a:t>
            </a:r>
          </a:p>
        </p:txBody>
      </p:sp>
      <p:sp>
        <p:nvSpPr>
          <p:cNvPr id="6" name="Content Placeholder 5">
            <a:extLst>
              <a:ext uri="{FF2B5EF4-FFF2-40B4-BE49-F238E27FC236}">
                <a16:creationId xmlns:a16="http://schemas.microsoft.com/office/drawing/2014/main" id="{BF9382C7-69D8-1CDA-AD14-1534A40B6FC2}"/>
              </a:ext>
            </a:extLst>
          </p:cNvPr>
          <p:cNvSpPr>
            <a:spLocks noGrp="1"/>
          </p:cNvSpPr>
          <p:nvPr>
            <p:ph sz="quarter" idx="4"/>
          </p:nvPr>
        </p:nvSpPr>
        <p:spPr>
          <a:xfrm>
            <a:off x="6660859" y="2588965"/>
            <a:ext cx="5100506" cy="3684588"/>
          </a:xfrm>
        </p:spPr>
        <p:txBody>
          <a:bodyPr>
            <a:noAutofit/>
          </a:bodyPr>
          <a:lstStyle/>
          <a:p>
            <a:r>
              <a:rPr lang="en-US" sz="2000" b="1" dirty="0">
                <a:solidFill>
                  <a:srgbClr val="006699"/>
                </a:solidFill>
                <a:latin typeface="Segoe UI" panose="020B0502040204020203" pitchFamily="34" charset="0"/>
                <a:cs typeface="Segoe UI" panose="020B0502040204020203" pitchFamily="34" charset="0"/>
              </a:rPr>
              <a:t>Academic Problems: </a:t>
            </a:r>
            <a:r>
              <a:rPr lang="en-US" sz="2000" dirty="0">
                <a:solidFill>
                  <a:srgbClr val="006699"/>
                </a:solidFill>
                <a:latin typeface="Segoe UI" panose="020B0502040204020203" pitchFamily="34" charset="0"/>
                <a:cs typeface="Segoe UI" panose="020B0502040204020203" pitchFamily="34" charset="0"/>
              </a:rPr>
              <a:t>Learning Commons/Tutoring Center; Counseling; Student Accessibility Services</a:t>
            </a:r>
          </a:p>
          <a:p>
            <a:endParaRPr lang="en-US" sz="1100" b="1" dirty="0">
              <a:solidFill>
                <a:srgbClr val="006699"/>
              </a:solidFill>
              <a:latin typeface="Segoe UI" panose="020B0502040204020203" pitchFamily="34" charset="0"/>
              <a:cs typeface="Segoe UI" panose="020B0502040204020203" pitchFamily="34" charset="0"/>
            </a:endParaRPr>
          </a:p>
          <a:p>
            <a:r>
              <a:rPr lang="en-US" sz="2000" b="1" dirty="0">
                <a:solidFill>
                  <a:srgbClr val="006699"/>
                </a:solidFill>
                <a:latin typeface="Segoe UI" panose="020B0502040204020203" pitchFamily="34" charset="0"/>
                <a:cs typeface="Segoe UI" panose="020B0502040204020203" pitchFamily="34" charset="0"/>
              </a:rPr>
              <a:t>Advisement Problems: </a:t>
            </a:r>
            <a:r>
              <a:rPr lang="en-US" sz="2000" dirty="0">
                <a:solidFill>
                  <a:srgbClr val="006699"/>
                </a:solidFill>
                <a:latin typeface="Segoe UI" panose="020B0502040204020203" pitchFamily="34" charset="0"/>
                <a:cs typeface="Segoe UI" panose="020B0502040204020203" pitchFamily="34" charset="0"/>
              </a:rPr>
              <a:t>Depends on the issue): Career Counseling; Advising, Counseling Center</a:t>
            </a:r>
          </a:p>
          <a:p>
            <a:endParaRPr lang="en-US" sz="1050" b="1" dirty="0">
              <a:solidFill>
                <a:srgbClr val="006699"/>
              </a:solidFill>
              <a:latin typeface="Segoe UI" panose="020B0502040204020203" pitchFamily="34" charset="0"/>
              <a:cs typeface="Segoe UI" panose="020B0502040204020203" pitchFamily="34" charset="0"/>
            </a:endParaRPr>
          </a:p>
          <a:p>
            <a:r>
              <a:rPr lang="en-US" sz="2000" b="1" dirty="0">
                <a:solidFill>
                  <a:srgbClr val="006699"/>
                </a:solidFill>
                <a:latin typeface="Segoe UI" panose="020B0502040204020203" pitchFamily="34" charset="0"/>
                <a:cs typeface="Segoe UI" panose="020B0502040204020203" pitchFamily="34" charset="0"/>
              </a:rPr>
              <a:t>Behavioral Markers: </a:t>
            </a:r>
            <a:r>
              <a:rPr lang="en-US" sz="2000" dirty="0">
                <a:solidFill>
                  <a:srgbClr val="006699"/>
                </a:solidFill>
                <a:latin typeface="Segoe UI" panose="020B0502040204020203" pitchFamily="34" charset="0"/>
                <a:cs typeface="Segoe UI" panose="020B0502040204020203" pitchFamily="34" charset="0"/>
              </a:rPr>
              <a:t>Counseling Center, Dean for Students, Safety and Security (if warranted</a:t>
            </a:r>
            <a:r>
              <a:rPr lang="en-US" sz="2000" dirty="0">
                <a:latin typeface="Segoe UI" panose="020B0502040204020203" pitchFamily="34" charset="0"/>
                <a:cs typeface="Segoe UI" panose="020B0502040204020203" pitchFamily="34" charset="0"/>
              </a:rPr>
              <a:t>) </a:t>
            </a:r>
          </a:p>
        </p:txBody>
      </p:sp>
    </p:spTree>
    <p:extLst>
      <p:ext uri="{BB962C8B-B14F-4D97-AF65-F5344CB8AC3E}">
        <p14:creationId xmlns:p14="http://schemas.microsoft.com/office/powerpoint/2010/main" val="118263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88E2-E4C7-BF8B-016F-093837246CED}"/>
              </a:ext>
            </a:extLst>
          </p:cNvPr>
          <p:cNvSpPr>
            <a:spLocks noGrp="1"/>
          </p:cNvSpPr>
          <p:nvPr>
            <p:ph type="title"/>
          </p:nvPr>
        </p:nvSpPr>
        <p:spPr>
          <a:xfrm>
            <a:off x="218114" y="365125"/>
            <a:ext cx="11702642" cy="1325563"/>
          </a:xfrm>
        </p:spPr>
        <p:txBody>
          <a:bodyPr>
            <a:normAutofit/>
          </a:bodyPr>
          <a:lstStyle/>
          <a:p>
            <a:pPr algn="ctr"/>
            <a:r>
              <a:rPr lang="en-US" b="1" dirty="0">
                <a:solidFill>
                  <a:srgbClr val="006699"/>
                </a:solidFill>
                <a:latin typeface="Segoe UI" panose="020B0502040204020203" pitchFamily="34" charset="0"/>
                <a:cs typeface="Segoe UI" panose="020B0502040204020203" pitchFamily="34" charset="0"/>
              </a:rPr>
              <a:t>Using Community First: Internal Referrals</a:t>
            </a:r>
          </a:p>
        </p:txBody>
      </p:sp>
      <p:sp>
        <p:nvSpPr>
          <p:cNvPr id="3" name="Text Placeholder 2">
            <a:extLst>
              <a:ext uri="{FF2B5EF4-FFF2-40B4-BE49-F238E27FC236}">
                <a16:creationId xmlns:a16="http://schemas.microsoft.com/office/drawing/2014/main" id="{AB7D6154-79D6-06DF-BB97-6ECD685A1053}"/>
              </a:ext>
            </a:extLst>
          </p:cNvPr>
          <p:cNvSpPr>
            <a:spLocks noGrp="1"/>
          </p:cNvSpPr>
          <p:nvPr>
            <p:ph type="body" idx="1"/>
          </p:nvPr>
        </p:nvSpPr>
        <p:spPr>
          <a:xfrm>
            <a:off x="444618" y="1681163"/>
            <a:ext cx="5552958" cy="823912"/>
          </a:xfrm>
        </p:spPr>
        <p:txBody>
          <a:bodyPr>
            <a:normAutofit/>
          </a:bodyPr>
          <a:lstStyle/>
          <a:p>
            <a:r>
              <a:rPr lang="en-US" sz="3200" dirty="0">
                <a:solidFill>
                  <a:srgbClr val="990033"/>
                </a:solidFill>
                <a:latin typeface="Segoe UI" panose="020B0502040204020203" pitchFamily="34" charset="0"/>
                <a:cs typeface="Segoe UI" panose="020B0502040204020203" pitchFamily="34" charset="0"/>
              </a:rPr>
              <a:t>Signs for Possible Referral</a:t>
            </a:r>
          </a:p>
        </p:txBody>
      </p:sp>
      <p:sp>
        <p:nvSpPr>
          <p:cNvPr id="4" name="Content Placeholder 3">
            <a:extLst>
              <a:ext uri="{FF2B5EF4-FFF2-40B4-BE49-F238E27FC236}">
                <a16:creationId xmlns:a16="http://schemas.microsoft.com/office/drawing/2014/main" id="{3640A819-8B6B-2AB6-7C73-F60F889DF7F1}"/>
              </a:ext>
            </a:extLst>
          </p:cNvPr>
          <p:cNvSpPr>
            <a:spLocks noGrp="1"/>
          </p:cNvSpPr>
          <p:nvPr>
            <p:ph sz="half" idx="2"/>
          </p:nvPr>
        </p:nvSpPr>
        <p:spPr>
          <a:xfrm>
            <a:off x="218114" y="2505075"/>
            <a:ext cx="6543413" cy="4482954"/>
          </a:xfrm>
        </p:spPr>
        <p:txBody>
          <a:bodyPr>
            <a:normAutofit fontScale="25000" lnSpcReduction="20000"/>
          </a:bodyPr>
          <a:lstStyle/>
          <a:p>
            <a:endParaRPr lang="en-US" sz="8000" dirty="0">
              <a:latin typeface="Segoe UI" panose="020B0502040204020203" pitchFamily="34" charset="0"/>
              <a:cs typeface="Segoe UI" panose="020B0502040204020203" pitchFamily="34" charset="0"/>
            </a:endParaRPr>
          </a:p>
          <a:p>
            <a:pPr marL="0">
              <a:lnSpc>
                <a:spcPct val="107000"/>
              </a:lnSpc>
              <a:spcBef>
                <a:spcPts val="0"/>
              </a:spcBef>
              <a:spcAft>
                <a:spcPts val="800"/>
              </a:spcAft>
            </a:pPr>
            <a:r>
              <a:rPr lang="en-US" sz="8000" b="1" kern="100" dirty="0">
                <a:solidFill>
                  <a:srgbClr val="006699"/>
                </a:solidFill>
                <a:effectLst/>
                <a:latin typeface="Segoe UI" panose="020B0502040204020203" pitchFamily="34" charset="0"/>
                <a:ea typeface="Calibri" panose="020F0502020204030204" pitchFamily="34" charset="0"/>
                <a:cs typeface="Segoe UI" panose="020B0502040204020203" pitchFamily="34" charset="0"/>
              </a:rPr>
              <a:t>Interpersonal Problems </a:t>
            </a:r>
            <a:r>
              <a:rPr lang="en-US" sz="8000" kern="100" dirty="0">
                <a:solidFill>
                  <a:srgbClr val="006699"/>
                </a:solidFill>
                <a:effectLst/>
                <a:latin typeface="Segoe UI" panose="020B0502040204020203" pitchFamily="34" charset="0"/>
                <a:ea typeface="Calibri" panose="020F0502020204030204" pitchFamily="34" charset="0"/>
                <a:cs typeface="Segoe UI" panose="020B0502040204020203" pitchFamily="34" charset="0"/>
              </a:rPr>
              <a:t>(Sudden distancing from faculty and/or other students; dependency on advisor/“hanging around”; traumatic changes in personal relationships due to loss or death; identity and acculturation issues)</a:t>
            </a:r>
          </a:p>
          <a:p>
            <a:pPr marL="0" marR="0">
              <a:lnSpc>
                <a:spcPct val="107000"/>
              </a:lnSpc>
              <a:spcBef>
                <a:spcPts val="0"/>
              </a:spcBef>
              <a:spcAft>
                <a:spcPts val="800"/>
              </a:spcAft>
            </a:pPr>
            <a:endParaRPr lang="en-US" sz="5100" b="1" kern="100" dirty="0">
              <a:solidFill>
                <a:srgbClr val="006699"/>
              </a:solidFill>
              <a:effectLst/>
              <a:latin typeface="Segoe UI" panose="020B0502040204020203" pitchFamily="34" charset="0"/>
              <a:ea typeface="Calibri" panose="020F0502020204030204" pitchFamily="34" charset="0"/>
              <a:cs typeface="Segoe UI" panose="020B0502040204020203" pitchFamily="34" charset="0"/>
            </a:endParaRPr>
          </a:p>
          <a:p>
            <a:pPr marL="0" marR="0">
              <a:lnSpc>
                <a:spcPct val="107000"/>
              </a:lnSpc>
              <a:spcBef>
                <a:spcPts val="0"/>
              </a:spcBef>
              <a:spcAft>
                <a:spcPts val="800"/>
              </a:spcAft>
            </a:pPr>
            <a:r>
              <a:rPr lang="en-US" sz="8000" b="1" kern="100" dirty="0">
                <a:solidFill>
                  <a:srgbClr val="006699"/>
                </a:solidFill>
                <a:effectLst/>
                <a:latin typeface="Segoe UI" panose="020B0502040204020203" pitchFamily="34" charset="0"/>
                <a:ea typeface="Calibri" panose="020F0502020204030204" pitchFamily="34" charset="0"/>
                <a:cs typeface="Segoe UI" panose="020B0502040204020203" pitchFamily="34" charset="0"/>
              </a:rPr>
              <a:t>Emergency situations when you should get help ASAP </a:t>
            </a:r>
            <a:r>
              <a:rPr lang="en-US" sz="8000" kern="100" dirty="0">
                <a:solidFill>
                  <a:srgbClr val="006699"/>
                </a:solidFill>
                <a:effectLst/>
                <a:latin typeface="Segoe UI" panose="020B0502040204020203" pitchFamily="34" charset="0"/>
                <a:ea typeface="Calibri" panose="020F0502020204030204" pitchFamily="34" charset="0"/>
                <a:cs typeface="Segoe UI" panose="020B0502040204020203" pitchFamily="34" charset="0"/>
              </a:rPr>
              <a:t>(Expression of suicidal/homicidal thoughts; severe loss of emotional control; gross impairment of thinking abilities; loss of connection with reality; bizarre behavior; Report of sexual assault)</a:t>
            </a:r>
          </a:p>
          <a:p>
            <a:endParaRPr lang="en-US" sz="11100" dirty="0">
              <a:solidFill>
                <a:srgbClr val="006699"/>
              </a:solidFill>
              <a:latin typeface="Segoe UI" panose="020B0502040204020203" pitchFamily="34" charset="0"/>
              <a:cs typeface="Segoe UI" panose="020B0502040204020203" pitchFamily="34" charset="0"/>
            </a:endParaRPr>
          </a:p>
          <a:p>
            <a:endParaRPr lang="en-US" sz="7400" dirty="0">
              <a:solidFill>
                <a:srgbClr val="006699"/>
              </a:solidFill>
            </a:endParaRPr>
          </a:p>
          <a:p>
            <a:pPr marL="0" marR="0">
              <a:lnSpc>
                <a:spcPct val="107000"/>
              </a:lnSpc>
              <a:spcBef>
                <a:spcPts val="0"/>
              </a:spcBef>
              <a:spcAft>
                <a:spcPts val="800"/>
              </a:spcAft>
            </a:pPr>
            <a:r>
              <a:rPr lang="en-US" sz="1800" kern="100" dirty="0">
                <a:solidFill>
                  <a:srgbClr val="006699"/>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solidFill>
                  <a:srgbClr val="006699"/>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solidFill>
                <a:srgbClr val="006699"/>
              </a:solidFill>
            </a:endParaRPr>
          </a:p>
          <a:p>
            <a:endParaRPr lang="en-US" dirty="0"/>
          </a:p>
        </p:txBody>
      </p:sp>
      <p:sp>
        <p:nvSpPr>
          <p:cNvPr id="5" name="Text Placeholder 4">
            <a:extLst>
              <a:ext uri="{FF2B5EF4-FFF2-40B4-BE49-F238E27FC236}">
                <a16:creationId xmlns:a16="http://schemas.microsoft.com/office/drawing/2014/main" id="{27CAD211-DB44-3236-862D-C2BE5FF43054}"/>
              </a:ext>
            </a:extLst>
          </p:cNvPr>
          <p:cNvSpPr>
            <a:spLocks noGrp="1"/>
          </p:cNvSpPr>
          <p:nvPr>
            <p:ph type="body" sz="quarter" idx="3"/>
          </p:nvPr>
        </p:nvSpPr>
        <p:spPr>
          <a:xfrm>
            <a:off x="6904139" y="1690688"/>
            <a:ext cx="5662250" cy="823912"/>
          </a:xfrm>
        </p:spPr>
        <p:txBody>
          <a:bodyPr>
            <a:normAutofit/>
          </a:bodyPr>
          <a:lstStyle/>
          <a:p>
            <a:r>
              <a:rPr lang="en-US" sz="3200" dirty="0">
                <a:solidFill>
                  <a:srgbClr val="990033"/>
                </a:solidFill>
                <a:latin typeface="Segoe UI" panose="020B0502040204020203" pitchFamily="34" charset="0"/>
                <a:cs typeface="Segoe UI" panose="020B0502040204020203" pitchFamily="34" charset="0"/>
              </a:rPr>
              <a:t>Possible Referral Source</a:t>
            </a:r>
          </a:p>
        </p:txBody>
      </p:sp>
      <p:sp>
        <p:nvSpPr>
          <p:cNvPr id="6" name="Content Placeholder 5">
            <a:extLst>
              <a:ext uri="{FF2B5EF4-FFF2-40B4-BE49-F238E27FC236}">
                <a16:creationId xmlns:a16="http://schemas.microsoft.com/office/drawing/2014/main" id="{BF9382C7-69D8-1CDA-AD14-1534A40B6FC2}"/>
              </a:ext>
            </a:extLst>
          </p:cNvPr>
          <p:cNvSpPr>
            <a:spLocks noGrp="1"/>
          </p:cNvSpPr>
          <p:nvPr>
            <p:ph sz="quarter" idx="4"/>
          </p:nvPr>
        </p:nvSpPr>
        <p:spPr>
          <a:xfrm>
            <a:off x="6660859" y="2588965"/>
            <a:ext cx="5100506" cy="3684588"/>
          </a:xfrm>
        </p:spPr>
        <p:txBody>
          <a:bodyPr>
            <a:noAutofit/>
          </a:bodyPr>
          <a:lstStyle/>
          <a:p>
            <a:endParaRPr lang="en-US" sz="200" b="1" dirty="0">
              <a:latin typeface="Segoe UI" panose="020B0502040204020203" pitchFamily="34" charset="0"/>
              <a:cs typeface="Segoe UI" panose="020B0502040204020203" pitchFamily="34" charset="0"/>
            </a:endParaRPr>
          </a:p>
          <a:p>
            <a:r>
              <a:rPr lang="en-US" sz="2000" b="1" dirty="0">
                <a:solidFill>
                  <a:srgbClr val="006699"/>
                </a:solidFill>
                <a:latin typeface="Segoe UI" panose="020B0502040204020203" pitchFamily="34" charset="0"/>
                <a:cs typeface="Segoe UI" panose="020B0502040204020203" pitchFamily="34" charset="0"/>
              </a:rPr>
              <a:t>Interpersonal Problems</a:t>
            </a:r>
            <a:r>
              <a:rPr lang="en-US" sz="2000" dirty="0">
                <a:solidFill>
                  <a:srgbClr val="006699"/>
                </a:solidFill>
                <a:latin typeface="Segoe UI" panose="020B0502040204020203" pitchFamily="34" charset="0"/>
                <a:cs typeface="Segoe UI" panose="020B0502040204020203" pitchFamily="34" charset="0"/>
              </a:rPr>
              <a:t>: Safety and </a:t>
            </a:r>
            <a:r>
              <a:rPr lang="en-US" sz="2000" kern="100" dirty="0">
                <a:solidFill>
                  <a:srgbClr val="006699"/>
                </a:solidFill>
                <a:effectLst/>
                <a:latin typeface="Calibri" panose="020F0502020204030204" pitchFamily="34" charset="0"/>
                <a:ea typeface="Calibri" panose="020F0502020204030204" pitchFamily="34" charset="0"/>
                <a:cs typeface="Times New Roman" panose="02020603050405020304" pitchFamily="18" charset="0"/>
              </a:rPr>
              <a:t>Security; Counseling Center; Dean for Students</a:t>
            </a:r>
          </a:p>
          <a:p>
            <a:endParaRPr lang="en-US" sz="2000" b="1" dirty="0">
              <a:solidFill>
                <a:srgbClr val="006699"/>
              </a:solidFill>
              <a:latin typeface="Segoe UI" panose="020B0502040204020203" pitchFamily="34" charset="0"/>
              <a:cs typeface="Segoe UI" panose="020B0502040204020203" pitchFamily="34" charset="0"/>
            </a:endParaRPr>
          </a:p>
          <a:p>
            <a:pPr marL="0" indent="0">
              <a:buNone/>
            </a:pPr>
            <a:endParaRPr lang="en-US" sz="1050" b="1" dirty="0">
              <a:solidFill>
                <a:srgbClr val="006699"/>
              </a:solidFill>
              <a:latin typeface="Segoe UI" panose="020B0502040204020203" pitchFamily="34" charset="0"/>
              <a:cs typeface="Segoe UI" panose="020B0502040204020203" pitchFamily="34" charset="0"/>
            </a:endParaRPr>
          </a:p>
          <a:p>
            <a:endParaRPr lang="en-US" sz="100" b="1" dirty="0">
              <a:solidFill>
                <a:srgbClr val="006699"/>
              </a:solidFill>
              <a:latin typeface="Segoe UI" panose="020B0502040204020203" pitchFamily="34" charset="0"/>
              <a:cs typeface="Segoe UI" panose="020B0502040204020203" pitchFamily="34" charset="0"/>
            </a:endParaRPr>
          </a:p>
          <a:p>
            <a:r>
              <a:rPr lang="en-US" sz="2000" b="1" dirty="0">
                <a:solidFill>
                  <a:srgbClr val="006699"/>
                </a:solidFill>
                <a:latin typeface="Segoe UI" panose="020B0502040204020203" pitchFamily="34" charset="0"/>
                <a:cs typeface="Segoe UI" panose="020B0502040204020203" pitchFamily="34" charset="0"/>
              </a:rPr>
              <a:t>Emergency Situations: </a:t>
            </a:r>
            <a:r>
              <a:rPr lang="en-US" sz="2000" dirty="0">
                <a:solidFill>
                  <a:srgbClr val="006699"/>
                </a:solidFill>
                <a:latin typeface="Segoe UI" panose="020B0502040204020203" pitchFamily="34" charset="0"/>
                <a:cs typeface="Segoe UI" panose="020B0502040204020203" pitchFamily="34" charset="0"/>
              </a:rPr>
              <a:t>Safety and Security; Title IX; Dean for Students; Counseling Center</a:t>
            </a:r>
          </a:p>
        </p:txBody>
      </p:sp>
    </p:spTree>
    <p:extLst>
      <p:ext uri="{BB962C8B-B14F-4D97-AF65-F5344CB8AC3E}">
        <p14:creationId xmlns:p14="http://schemas.microsoft.com/office/powerpoint/2010/main" val="3105717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49546EA-1F76-7CB3-6CF6-3CA20FCA346E}"/>
              </a:ext>
            </a:extLst>
          </p:cNvPr>
          <p:cNvPicPr>
            <a:picLocks noChangeAspect="1"/>
          </p:cNvPicPr>
          <p:nvPr/>
        </p:nvPicPr>
        <p:blipFill rotWithShape="1">
          <a:blip r:embed="rId2">
            <a:duotone>
              <a:schemeClr val="bg2">
                <a:shade val="45000"/>
                <a:satMod val="135000"/>
              </a:schemeClr>
              <a:prstClr val="white"/>
            </a:duotone>
          </a:blip>
          <a:srcRect t="10967" b="4764"/>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517EF0-9FC7-5679-C87F-964A2A2884B7}"/>
              </a:ext>
            </a:extLst>
          </p:cNvPr>
          <p:cNvSpPr>
            <a:spLocks noGrp="1"/>
          </p:cNvSpPr>
          <p:nvPr>
            <p:ph type="title"/>
          </p:nvPr>
        </p:nvSpPr>
        <p:spPr>
          <a:xfrm>
            <a:off x="444617" y="365125"/>
            <a:ext cx="11467750" cy="1325563"/>
          </a:xfrm>
        </p:spPr>
        <p:txBody>
          <a:bodyPr vert="horz" lIns="91440" tIns="45720" rIns="91440" bIns="45720" rtlCol="0" anchor="ctr">
            <a:normAutofit/>
          </a:bodyPr>
          <a:lstStyle/>
          <a:p>
            <a:r>
              <a:rPr lang="en-US" b="1" dirty="0">
                <a:solidFill>
                  <a:srgbClr val="006699"/>
                </a:solidFill>
                <a:latin typeface="Segoe UI" panose="020B0502040204020203" pitchFamily="34" charset="0"/>
                <a:cs typeface="Segoe UI" panose="020B0502040204020203" pitchFamily="34" charset="0"/>
              </a:rPr>
              <a:t>Guidelines for Counseling Center Referrals</a:t>
            </a:r>
          </a:p>
        </p:txBody>
      </p:sp>
      <p:graphicFrame>
        <p:nvGraphicFramePr>
          <p:cNvPr id="6" name="TextBox 2">
            <a:extLst>
              <a:ext uri="{FF2B5EF4-FFF2-40B4-BE49-F238E27FC236}">
                <a16:creationId xmlns:a16="http://schemas.microsoft.com/office/drawing/2014/main" id="{08C7169B-141D-AD7B-DA1B-775E7434090B}"/>
              </a:ext>
            </a:extLst>
          </p:cNvPr>
          <p:cNvGraphicFramePr/>
          <p:nvPr>
            <p:extLst>
              <p:ext uri="{D42A27DB-BD31-4B8C-83A1-F6EECF244321}">
                <p14:modId xmlns:p14="http://schemas.microsoft.com/office/powerpoint/2010/main" val="357148853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9014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up of a building&#10;&#10;Description automatically generated">
            <a:extLst>
              <a:ext uri="{FF2B5EF4-FFF2-40B4-BE49-F238E27FC236}">
                <a16:creationId xmlns:a16="http://schemas.microsoft.com/office/drawing/2014/main" id="{2C144CCC-0344-85E3-CC0D-95EDEE745DFE}"/>
              </a:ext>
            </a:extLst>
          </p:cNvPr>
          <p:cNvPicPr>
            <a:picLocks noChangeAspect="1"/>
          </p:cNvPicPr>
          <p:nvPr/>
        </p:nvPicPr>
        <p:blipFill rotWithShape="1">
          <a:blip r:embed="rId2">
            <a:duotone>
              <a:schemeClr val="bg2">
                <a:shade val="45000"/>
                <a:satMod val="135000"/>
              </a:schemeClr>
              <a:prstClr val="white"/>
            </a:duotone>
          </a:blip>
          <a:srcRect b="12791"/>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F34C11-E8AA-E3DB-5E2D-B6DE319AFE56}"/>
              </a:ext>
            </a:extLst>
          </p:cNvPr>
          <p:cNvSpPr>
            <a:spLocks noGrp="1"/>
          </p:cNvSpPr>
          <p:nvPr>
            <p:ph type="title"/>
          </p:nvPr>
        </p:nvSpPr>
        <p:spPr>
          <a:xfrm>
            <a:off x="486561" y="365125"/>
            <a:ext cx="11081857" cy="1325563"/>
          </a:xfrm>
        </p:spPr>
        <p:txBody>
          <a:bodyPr>
            <a:normAutofit/>
          </a:bodyPr>
          <a:lstStyle/>
          <a:p>
            <a:pPr algn="ctr"/>
            <a:r>
              <a:rPr lang="en-US" sz="4800" b="1" dirty="0">
                <a:solidFill>
                  <a:srgbClr val="996633"/>
                </a:solidFill>
                <a:latin typeface="Segoe UI" panose="020B0502040204020203" pitchFamily="34" charset="0"/>
                <a:cs typeface="Segoe UI" panose="020B0502040204020203" pitchFamily="34" charset="0"/>
              </a:rPr>
              <a:t>Other Internal Sources of Support</a:t>
            </a:r>
            <a:endParaRPr lang="en-US" sz="4800" dirty="0">
              <a:solidFill>
                <a:srgbClr val="996633"/>
              </a:solidFill>
            </a:endParaRPr>
          </a:p>
        </p:txBody>
      </p:sp>
      <p:graphicFrame>
        <p:nvGraphicFramePr>
          <p:cNvPr id="5" name="Content Placeholder 2">
            <a:extLst>
              <a:ext uri="{FF2B5EF4-FFF2-40B4-BE49-F238E27FC236}">
                <a16:creationId xmlns:a16="http://schemas.microsoft.com/office/drawing/2014/main" id="{6B5C165A-ED22-D652-1914-952F7C5860AB}"/>
              </a:ext>
            </a:extLst>
          </p:cNvPr>
          <p:cNvGraphicFramePr>
            <a:graphicFrameLocks noGrp="1"/>
          </p:cNvGraphicFramePr>
          <p:nvPr>
            <p:ph idx="1"/>
            <p:extLst>
              <p:ext uri="{D42A27DB-BD31-4B8C-83A1-F6EECF244321}">
                <p14:modId xmlns:p14="http://schemas.microsoft.com/office/powerpoint/2010/main" val="83760199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8165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2DF4197-C874-5EF5-99FA-EF6F05FF0C61}"/>
              </a:ext>
            </a:extLst>
          </p:cNvPr>
          <p:cNvPicPr>
            <a:picLocks noChangeAspect="1"/>
          </p:cNvPicPr>
          <p:nvPr/>
        </p:nvPicPr>
        <p:blipFill rotWithShape="1">
          <a:blip r:embed="rId2">
            <a:duotone>
              <a:schemeClr val="bg2">
                <a:shade val="45000"/>
                <a:satMod val="135000"/>
              </a:schemeClr>
              <a:prstClr val="white"/>
            </a:duotone>
          </a:blip>
          <a:srcRect t="25000"/>
          <a:stretch/>
        </p:blipFill>
        <p:spPr>
          <a:xfrm>
            <a:off x="0" y="10"/>
            <a:ext cx="12191980" cy="6857990"/>
          </a:xfrm>
          <a:prstGeom prst="rect">
            <a:avLst/>
          </a:prstGeom>
        </p:spPr>
      </p:pic>
      <p:sp>
        <p:nvSpPr>
          <p:cNvPr id="11" name="Rectangle 1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0C92D07-2B4F-A3BE-3D3A-FDBB4640A8FD}"/>
              </a:ext>
            </a:extLst>
          </p:cNvPr>
          <p:cNvSpPr>
            <a:spLocks noGrp="1"/>
          </p:cNvSpPr>
          <p:nvPr>
            <p:ph type="title"/>
          </p:nvPr>
        </p:nvSpPr>
        <p:spPr>
          <a:xfrm>
            <a:off x="0" y="500062"/>
            <a:ext cx="11862033" cy="1325563"/>
          </a:xfrm>
        </p:spPr>
        <p:txBody>
          <a:bodyPr vert="horz" lIns="91440" tIns="45720" rIns="91440" bIns="45720" rtlCol="0" anchor="ctr">
            <a:normAutofit fontScale="90000"/>
          </a:bodyPr>
          <a:lstStyle/>
          <a:p>
            <a:pPr algn="ctr"/>
            <a:r>
              <a:rPr lang="en-US" sz="4900" b="1" dirty="0">
                <a:solidFill>
                  <a:srgbClr val="996633"/>
                </a:solidFill>
                <a:latin typeface="Segoe UI" panose="020B0502040204020203" pitchFamily="34" charset="0"/>
                <a:cs typeface="Segoe UI" panose="020B0502040204020203" pitchFamily="34" charset="0"/>
              </a:rPr>
              <a:t>Digital Support Used by Many Colleges</a:t>
            </a:r>
            <a:br>
              <a:rPr lang="en-US" sz="2800" dirty="0"/>
            </a:br>
            <a:br>
              <a:rPr lang="en-US" sz="2800" dirty="0"/>
            </a:br>
            <a:r>
              <a:rPr lang="en-US" sz="2800" dirty="0"/>
              <a:t> </a:t>
            </a:r>
          </a:p>
        </p:txBody>
      </p:sp>
      <p:graphicFrame>
        <p:nvGraphicFramePr>
          <p:cNvPr id="6" name="TextBox 2">
            <a:extLst>
              <a:ext uri="{FF2B5EF4-FFF2-40B4-BE49-F238E27FC236}">
                <a16:creationId xmlns:a16="http://schemas.microsoft.com/office/drawing/2014/main" id="{CB3302D2-C5AF-BAF7-8E8E-6753F00299F4}"/>
              </a:ext>
            </a:extLst>
          </p:cNvPr>
          <p:cNvGraphicFramePr/>
          <p:nvPr>
            <p:extLst>
              <p:ext uri="{D42A27DB-BD31-4B8C-83A1-F6EECF244321}">
                <p14:modId xmlns:p14="http://schemas.microsoft.com/office/powerpoint/2010/main" val="2998195085"/>
              </p:ext>
            </p:extLst>
          </p:nvPr>
        </p:nvGraphicFramePr>
        <p:xfrm>
          <a:off x="0" y="1825625"/>
          <a:ext cx="12192000" cy="5101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095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4CAAE6-1BB7-6175-01F9-F70653091A5E}"/>
              </a:ext>
            </a:extLst>
          </p:cNvPr>
          <p:cNvSpPr>
            <a:spLocks noGrp="1"/>
          </p:cNvSpPr>
          <p:nvPr>
            <p:ph type="title"/>
          </p:nvPr>
        </p:nvSpPr>
        <p:spPr>
          <a:xfrm>
            <a:off x="686834" y="1153572"/>
            <a:ext cx="3200400" cy="4461163"/>
          </a:xfrm>
        </p:spPr>
        <p:txBody>
          <a:bodyPr>
            <a:normAutofit/>
          </a:bodyPr>
          <a:lstStyle/>
          <a:p>
            <a:r>
              <a:rPr lang="en-US" b="1">
                <a:solidFill>
                  <a:srgbClr val="FFFFFF"/>
                </a:solidFill>
                <a:latin typeface="Segoe UI" panose="020B0502040204020203" pitchFamily="34" charset="0"/>
                <a:cs typeface="Segoe UI" panose="020B0502040204020203" pitchFamily="34" charset="0"/>
              </a:rPr>
              <a:t>Scenarios for Discussion</a:t>
            </a: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228679E-6682-7E04-0C23-F08F9E186CE9}"/>
              </a:ext>
            </a:extLst>
          </p:cNvPr>
          <p:cNvSpPr>
            <a:spLocks noGrp="1"/>
          </p:cNvSpPr>
          <p:nvPr>
            <p:ph idx="1"/>
          </p:nvPr>
        </p:nvSpPr>
        <p:spPr>
          <a:xfrm>
            <a:off x="4328720" y="175492"/>
            <a:ext cx="7687790" cy="6682508"/>
          </a:xfrm>
        </p:spPr>
        <p:txBody>
          <a:bodyPr anchor="ctr">
            <a:normAutofit/>
          </a:bodyPr>
          <a:lstStyle/>
          <a:p>
            <a:pPr marL="0" marR="0">
              <a:spcBef>
                <a:spcPts val="0"/>
              </a:spcBef>
              <a:spcAft>
                <a:spcPts val="800"/>
              </a:spcAft>
            </a:pPr>
            <a:r>
              <a:rPr lang="en-US" sz="2100" b="1" kern="100" dirty="0">
                <a:solidFill>
                  <a:schemeClr val="accent2">
                    <a:lumMod val="50000"/>
                  </a:schemeClr>
                </a:solidFill>
                <a:effectLst/>
                <a:latin typeface="Segoe UI" panose="020B0502040204020203" pitchFamily="34" charset="0"/>
                <a:ea typeface="Calibri" panose="020F0502020204030204" pitchFamily="34" charset="0"/>
                <a:cs typeface="Times New Roman" panose="02020603050405020304" pitchFamily="18" charset="0"/>
              </a:rPr>
              <a:t>Scenario #1:</a:t>
            </a:r>
            <a:r>
              <a:rPr lang="en-US" sz="2100" kern="100" dirty="0">
                <a:solidFill>
                  <a:schemeClr val="accent2">
                    <a:lumMod val="50000"/>
                  </a:schemeClr>
                </a:solidFill>
                <a:effectLst/>
                <a:latin typeface="Segoe UI" panose="020B0502040204020203" pitchFamily="34" charset="0"/>
                <a:ea typeface="Calibri" panose="020F0502020204030204" pitchFamily="34" charset="0"/>
                <a:cs typeface="Times New Roman" panose="02020603050405020304" pitchFamily="18" charset="0"/>
              </a:rPr>
              <a:t> A student athlete who resides on campus often comes in late to class, sits in the back of the class, is on his phone a lot, and is missing 2 assignments since the start of the semester. Occasionally he does participate in class discussions, but mostly he appears to be disengaged. How do you handle this?</a:t>
            </a:r>
            <a:endParaRPr lang="en-US" sz="2100" kern="1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endParaRPr lang="en-US" sz="2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2100" b="1" kern="100" dirty="0">
                <a:solidFill>
                  <a:srgbClr val="008080"/>
                </a:solidFill>
                <a:effectLst/>
                <a:latin typeface="Segoe UI" panose="020B0502040204020203" pitchFamily="34" charset="0"/>
                <a:ea typeface="Calibri" panose="020F0502020204030204" pitchFamily="34" charset="0"/>
                <a:cs typeface="Times New Roman" panose="02020603050405020304" pitchFamily="18" charset="0"/>
              </a:rPr>
              <a:t>Scenario #2:</a:t>
            </a:r>
            <a:r>
              <a:rPr lang="en-US" sz="2100" kern="100" dirty="0">
                <a:solidFill>
                  <a:srgbClr val="008080"/>
                </a:solidFill>
                <a:effectLst/>
                <a:latin typeface="Segoe UI" panose="020B0502040204020203" pitchFamily="34" charset="0"/>
                <a:ea typeface="Calibri" panose="020F0502020204030204" pitchFamily="34" charset="0"/>
                <a:cs typeface="Times New Roman" panose="02020603050405020304" pitchFamily="18" charset="0"/>
              </a:rPr>
              <a:t> An Honors student in your “Current Issues in Peace and Justice” class has written concerning answers to a series of open -ended questions to a journal assignment asking about their feelings regarding such issues.  For instance, for the question asking: “What is your meaning of justice?” he wrote “An eye for an eye. They do me wrong and I do them wrong twofold.” For another question, “What do you feel our responsibility is to future generations?” he wrote: “Who cares? I’ll be dead by then! Carp Diem!” And to a third question, “Do we have any responsibility to animals?” he wrote “If humans can kill them, I’m eating them!” How do you handle this?</a:t>
            </a:r>
            <a:endParaRPr lang="en-US" sz="2100" kern="100" dirty="0">
              <a:solidFill>
                <a:srgbClr val="00808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p>
        </p:txBody>
      </p:sp>
    </p:spTree>
    <p:extLst>
      <p:ext uri="{BB962C8B-B14F-4D97-AF65-F5344CB8AC3E}">
        <p14:creationId xmlns:p14="http://schemas.microsoft.com/office/powerpoint/2010/main" val="3683512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4CAAE6-1BB7-6175-01F9-F70653091A5E}"/>
              </a:ext>
            </a:extLst>
          </p:cNvPr>
          <p:cNvSpPr>
            <a:spLocks noGrp="1"/>
          </p:cNvSpPr>
          <p:nvPr>
            <p:ph type="title"/>
          </p:nvPr>
        </p:nvSpPr>
        <p:spPr>
          <a:xfrm>
            <a:off x="377505" y="1153572"/>
            <a:ext cx="3509729" cy="4461163"/>
          </a:xfrm>
        </p:spPr>
        <p:txBody>
          <a:bodyPr>
            <a:normAutofit/>
          </a:bodyPr>
          <a:lstStyle/>
          <a:p>
            <a:r>
              <a:rPr lang="en-US" b="1" dirty="0">
                <a:solidFill>
                  <a:srgbClr val="FFFFFF"/>
                </a:solidFill>
                <a:latin typeface="Segoe UI" panose="020B0502040204020203" pitchFamily="34" charset="0"/>
                <a:cs typeface="Segoe UI" panose="020B0502040204020203" pitchFamily="34" charset="0"/>
              </a:rPr>
              <a:t>Scenarios for Discussion, Cont.</a:t>
            </a: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228679E-6682-7E04-0C23-F08F9E186CE9}"/>
              </a:ext>
            </a:extLst>
          </p:cNvPr>
          <p:cNvSpPr>
            <a:spLocks noGrp="1"/>
          </p:cNvSpPr>
          <p:nvPr>
            <p:ph idx="1"/>
          </p:nvPr>
        </p:nvSpPr>
        <p:spPr>
          <a:xfrm>
            <a:off x="4328720" y="175492"/>
            <a:ext cx="7687790" cy="6682508"/>
          </a:xfrm>
        </p:spPr>
        <p:txBody>
          <a:bodyPr anchor="ctr">
            <a:normAutofit/>
          </a:bodyPr>
          <a:lstStyle/>
          <a:p>
            <a:pPr marL="0" marR="0">
              <a:lnSpc>
                <a:spcPct val="107000"/>
              </a:lnSpc>
              <a:spcBef>
                <a:spcPts val="0"/>
              </a:spcBef>
              <a:spcAft>
                <a:spcPts val="800"/>
              </a:spcAft>
            </a:pPr>
            <a:r>
              <a:rPr lang="en-US" sz="2000" b="1" kern="100" dirty="0">
                <a:solidFill>
                  <a:srgbClr val="008080"/>
                </a:solidFill>
                <a:effectLst/>
                <a:latin typeface="Segoe UI" panose="020B0502040204020203" pitchFamily="34" charset="0"/>
                <a:ea typeface="Calibri" panose="020F0502020204030204" pitchFamily="34" charset="0"/>
                <a:cs typeface="Times New Roman" panose="02020603050405020304" pitchFamily="18" charset="0"/>
              </a:rPr>
              <a:t>Scenario #3: </a:t>
            </a:r>
            <a:r>
              <a:rPr lang="en-US" sz="2000" kern="100" dirty="0">
                <a:solidFill>
                  <a:srgbClr val="008080"/>
                </a:solidFill>
                <a:effectLst/>
                <a:latin typeface="Segoe UI" panose="020B0502040204020203" pitchFamily="34" charset="0"/>
                <a:ea typeface="Calibri" panose="020F0502020204030204" pitchFamily="34" charset="0"/>
                <a:cs typeface="Times New Roman" panose="02020603050405020304" pitchFamily="18" charset="0"/>
              </a:rPr>
              <a:t>A commuter student in the back of the room snaps his fingers, sometimes utters random words, and occasionally interrupts others when they are speaking, and makes little eye contact with anyone. He handed you an accommodations letter at the beginning of the semester that allows him to have a note-taker and extended time for tests, but that’s it. He has an A average in the class so far. Students in the class avoid him and have privately asked not to be in any group discussions or projects.</a:t>
            </a:r>
            <a:r>
              <a:rPr lang="en-US" sz="2000" b="1" kern="100" dirty="0">
                <a:solidFill>
                  <a:srgbClr val="008080"/>
                </a:solidFill>
                <a:effectLst/>
                <a:latin typeface="Segoe UI" panose="020B0502040204020203" pitchFamily="34" charset="0"/>
                <a:ea typeface="Calibri" panose="020F0502020204030204" pitchFamily="34" charset="0"/>
                <a:cs typeface="Times New Roman" panose="02020603050405020304" pitchFamily="18" charset="0"/>
              </a:rPr>
              <a:t> </a:t>
            </a:r>
            <a:r>
              <a:rPr lang="en-US" sz="2000" kern="100" dirty="0">
                <a:solidFill>
                  <a:srgbClr val="008080"/>
                </a:solidFill>
                <a:effectLst/>
                <a:latin typeface="Segoe UI" panose="020B0502040204020203" pitchFamily="34" charset="0"/>
                <a:ea typeface="Calibri" panose="020F0502020204030204" pitchFamily="34" charset="0"/>
                <a:cs typeface="Times New Roman" panose="02020603050405020304" pitchFamily="18" charset="0"/>
              </a:rPr>
              <a:t>How do you handle this?</a:t>
            </a:r>
            <a:endParaRPr lang="en-US" sz="2000" kern="100" dirty="0">
              <a:solidFill>
                <a:srgbClr val="00808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0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kern="100" dirty="0">
                <a:solidFill>
                  <a:schemeClr val="accent2">
                    <a:lumMod val="75000"/>
                  </a:schemeClr>
                </a:solidFill>
                <a:effectLst/>
                <a:latin typeface="Segoe UI" panose="020B0502040204020203" pitchFamily="34" charset="0"/>
                <a:ea typeface="Calibri" panose="020F0502020204030204" pitchFamily="34" charset="0"/>
                <a:cs typeface="Times New Roman" panose="02020603050405020304" pitchFamily="18" charset="0"/>
              </a:rPr>
              <a:t>Scenario #4: </a:t>
            </a:r>
            <a:r>
              <a:rPr lang="en-US" sz="2000" kern="100" dirty="0">
                <a:solidFill>
                  <a:schemeClr val="accent2">
                    <a:lumMod val="75000"/>
                  </a:schemeClr>
                </a:solidFill>
                <a:effectLst/>
                <a:latin typeface="Segoe UI" panose="020B0502040204020203" pitchFamily="34" charset="0"/>
                <a:ea typeface="Calibri" panose="020F0502020204030204" pitchFamily="34" charset="0"/>
                <a:cs typeface="Times New Roman" panose="02020603050405020304" pitchFamily="18" charset="0"/>
              </a:rPr>
              <a:t> A student attends your class regularly (albeit almost always 5-10 minutes late), but does the minimum amount of work necessary, so he has a C average. You have given him constructive feedback on how to improve his grade for future assignments but he does not heed the advice and continues submitting C work. How do you handle this?</a:t>
            </a:r>
            <a:endParaRPr lang="en-US" sz="2000" kern="1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p>
        </p:txBody>
      </p:sp>
    </p:spTree>
    <p:extLst>
      <p:ext uri="{BB962C8B-B14F-4D97-AF65-F5344CB8AC3E}">
        <p14:creationId xmlns:p14="http://schemas.microsoft.com/office/powerpoint/2010/main" val="3518425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4CAAE6-1BB7-6175-01F9-F70653091A5E}"/>
              </a:ext>
            </a:extLst>
          </p:cNvPr>
          <p:cNvSpPr>
            <a:spLocks noGrp="1"/>
          </p:cNvSpPr>
          <p:nvPr>
            <p:ph type="title"/>
          </p:nvPr>
        </p:nvSpPr>
        <p:spPr>
          <a:xfrm>
            <a:off x="377505" y="1153572"/>
            <a:ext cx="3509729" cy="4461163"/>
          </a:xfrm>
        </p:spPr>
        <p:txBody>
          <a:bodyPr>
            <a:normAutofit/>
          </a:bodyPr>
          <a:lstStyle/>
          <a:p>
            <a:r>
              <a:rPr lang="en-US" b="1" dirty="0">
                <a:solidFill>
                  <a:srgbClr val="FFFFFF"/>
                </a:solidFill>
                <a:latin typeface="Segoe UI" panose="020B0502040204020203" pitchFamily="34" charset="0"/>
                <a:cs typeface="Segoe UI" panose="020B0502040204020203" pitchFamily="34" charset="0"/>
              </a:rPr>
              <a:t>Scenarios for Discussion, Cont.</a:t>
            </a: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228679E-6682-7E04-0C23-F08F9E186CE9}"/>
              </a:ext>
            </a:extLst>
          </p:cNvPr>
          <p:cNvSpPr>
            <a:spLocks noGrp="1"/>
          </p:cNvSpPr>
          <p:nvPr>
            <p:ph idx="1"/>
          </p:nvPr>
        </p:nvSpPr>
        <p:spPr>
          <a:xfrm>
            <a:off x="4328720" y="175492"/>
            <a:ext cx="7485775" cy="6682508"/>
          </a:xfrm>
        </p:spPr>
        <p:txBody>
          <a:bodyPr anchor="ctr">
            <a:normAutofit/>
          </a:bodyPr>
          <a:lstStyle/>
          <a:p>
            <a:pPr marL="0" marR="0">
              <a:lnSpc>
                <a:spcPct val="107000"/>
              </a:lnSpc>
              <a:spcBef>
                <a:spcPts val="0"/>
              </a:spcBef>
              <a:spcAft>
                <a:spcPts val="800"/>
              </a:spcAft>
            </a:pPr>
            <a:r>
              <a:rPr lang="en-US" sz="2000" b="1" kern="100" dirty="0">
                <a:solidFill>
                  <a:schemeClr val="accent2">
                    <a:lumMod val="75000"/>
                  </a:schemeClr>
                </a:solidFill>
                <a:effectLst/>
                <a:latin typeface="Segoe UI" panose="020B0502040204020203" pitchFamily="34" charset="0"/>
                <a:ea typeface="Calibri" panose="020F0502020204030204" pitchFamily="34" charset="0"/>
                <a:cs typeface="Times New Roman" panose="02020603050405020304" pitchFamily="18" charset="0"/>
              </a:rPr>
              <a:t>Scenario #5: </a:t>
            </a:r>
            <a:r>
              <a:rPr lang="en-US" sz="2000" kern="100" dirty="0">
                <a:solidFill>
                  <a:schemeClr val="accent2">
                    <a:lumMod val="75000"/>
                  </a:schemeClr>
                </a:solidFill>
                <a:effectLst/>
                <a:latin typeface="Segoe UI" panose="020B0502040204020203" pitchFamily="34" charset="0"/>
                <a:ea typeface="Calibri" panose="020F0502020204030204" pitchFamily="34" charset="0"/>
                <a:cs typeface="Times New Roman" panose="02020603050405020304" pitchFamily="18" charset="0"/>
              </a:rPr>
              <a:t>A student has made several disparaging xenophobic and racist comments during class discussions, in a few assignments, and there are several international students in the course. He also comes to class wearing a MAGA cap. Other than that, he has a B+ average in class, comes on time and has only missed one class. How do you handle this?</a:t>
            </a:r>
          </a:p>
          <a:p>
            <a:pPr marL="0" marR="0">
              <a:lnSpc>
                <a:spcPct val="107000"/>
              </a:lnSpc>
              <a:spcBef>
                <a:spcPts val="0"/>
              </a:spcBef>
              <a:spcAft>
                <a:spcPts val="800"/>
              </a:spcAft>
            </a:pPr>
            <a:endParaRPr lang="en-US" sz="2400" kern="100" dirty="0">
              <a:solidFill>
                <a:schemeClr val="accent2">
                  <a:lumMod val="75000"/>
                </a:schemeClr>
              </a:solidFill>
              <a:effectLst/>
              <a:latin typeface="Segoe UI" panose="020B0502040204020203" pitchFamily="34" charset="0"/>
              <a:ea typeface="Calibri" panose="020F0502020204030204" pitchFamily="34" charset="0"/>
              <a:cs typeface="Times New Roman" panose="02020603050405020304" pitchFamily="18" charset="0"/>
            </a:endParaRPr>
          </a:p>
          <a:p>
            <a:pPr marL="0">
              <a:lnSpc>
                <a:spcPct val="107000"/>
              </a:lnSpc>
              <a:spcBef>
                <a:spcPts val="0"/>
              </a:spcBef>
              <a:spcAft>
                <a:spcPts val="800"/>
              </a:spcAft>
            </a:pPr>
            <a:r>
              <a:rPr lang="en-US" sz="2000" b="1" kern="100" dirty="0">
                <a:solidFill>
                  <a:srgbClr val="008080"/>
                </a:solidFill>
                <a:effectLst/>
                <a:latin typeface="Segoe UI" panose="020B0502040204020203" pitchFamily="34" charset="0"/>
                <a:ea typeface="Calibri" panose="020F0502020204030204" pitchFamily="34" charset="0"/>
                <a:cs typeface="Times New Roman" panose="02020603050405020304" pitchFamily="18" charset="0"/>
              </a:rPr>
              <a:t>Scenario #6:  </a:t>
            </a:r>
            <a:r>
              <a:rPr lang="en-US" sz="2000" kern="100" dirty="0">
                <a:solidFill>
                  <a:srgbClr val="008080"/>
                </a:solidFill>
                <a:effectLst/>
                <a:latin typeface="Segoe UI" panose="020B0502040204020203" pitchFamily="34" charset="0"/>
                <a:ea typeface="Calibri" panose="020F0502020204030204" pitchFamily="34" charset="0"/>
                <a:cs typeface="Times New Roman" panose="02020603050405020304" pitchFamily="18" charset="0"/>
              </a:rPr>
              <a:t>A student</a:t>
            </a:r>
            <a:r>
              <a:rPr lang="en-US" sz="2000" b="1" kern="100" dirty="0">
                <a:solidFill>
                  <a:srgbClr val="008080"/>
                </a:solidFill>
                <a:effectLst/>
                <a:latin typeface="Segoe UI" panose="020B0502040204020203" pitchFamily="34" charset="0"/>
                <a:ea typeface="Calibri" panose="020F0502020204030204" pitchFamily="34" charset="0"/>
                <a:cs typeface="Times New Roman" panose="02020603050405020304" pitchFamily="18" charset="0"/>
              </a:rPr>
              <a:t> </a:t>
            </a:r>
            <a:r>
              <a:rPr lang="en-US" sz="2000" kern="100" dirty="0">
                <a:solidFill>
                  <a:srgbClr val="008080"/>
                </a:solidFill>
                <a:effectLst/>
                <a:latin typeface="Segoe UI" panose="020B0502040204020203" pitchFamily="34" charset="0"/>
                <a:ea typeface="Calibri" panose="020F0502020204030204" pitchFamily="34" charset="0"/>
                <a:cs typeface="Times New Roman" panose="02020603050405020304" pitchFamily="18" charset="0"/>
              </a:rPr>
              <a:t>who is very quiet in class and sits in the back of the room writes in one of her required reflections that she is gay but is scared of coming out to her family as they are from a culture that is highly homophobic. She won’t come out at college either for fear that it will somehow get back to her family. How do you handle this?</a:t>
            </a:r>
            <a:endParaRPr lang="en-US" sz="2000" kern="100" dirty="0">
              <a:solidFill>
                <a:srgbClr val="00808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400" kern="100" dirty="0">
              <a:solidFill>
                <a:srgbClr val="00808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0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9828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3" name="Rectangle 14342">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5" name="Freeform: Shape 14344">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60CDA85-3848-F228-C2E5-2E7F5F23F281}"/>
              </a:ext>
            </a:extLst>
          </p:cNvPr>
          <p:cNvSpPr>
            <a:spLocks noGrp="1"/>
          </p:cNvSpPr>
          <p:nvPr>
            <p:ph type="title"/>
          </p:nvPr>
        </p:nvSpPr>
        <p:spPr>
          <a:xfrm>
            <a:off x="0" y="494414"/>
            <a:ext cx="12192000" cy="817403"/>
          </a:xfrm>
        </p:spPr>
        <p:txBody>
          <a:bodyPr vert="horz" lIns="91440" tIns="45720" rIns="91440" bIns="45720" rtlCol="0" anchor="b">
            <a:normAutofit/>
          </a:bodyPr>
          <a:lstStyle/>
          <a:p>
            <a:pPr algn="ctr"/>
            <a:r>
              <a:rPr lang="en-US" b="1" kern="1200" dirty="0">
                <a:solidFill>
                  <a:srgbClr val="996633"/>
                </a:solidFill>
                <a:latin typeface="Segoe UI" panose="020B0502040204020203" pitchFamily="34" charset="0"/>
                <a:cs typeface="Segoe UI" panose="020B0502040204020203" pitchFamily="34" charset="0"/>
              </a:rPr>
              <a:t>Let’s </a:t>
            </a:r>
            <a:r>
              <a:rPr lang="en-US" b="1" kern="1200">
                <a:solidFill>
                  <a:srgbClr val="996633"/>
                </a:solidFill>
                <a:latin typeface="Segoe UI" panose="020B0502040204020203" pitchFamily="34" charset="0"/>
                <a:cs typeface="Segoe UI" panose="020B0502040204020203" pitchFamily="34" charset="0"/>
              </a:rPr>
              <a:t>Hear How </a:t>
            </a:r>
            <a:r>
              <a:rPr lang="en-US" b="1" kern="1200" dirty="0">
                <a:solidFill>
                  <a:srgbClr val="996633"/>
                </a:solidFill>
                <a:latin typeface="Segoe UI" panose="020B0502040204020203" pitchFamily="34" charset="0"/>
                <a:cs typeface="Segoe UI" panose="020B0502040204020203" pitchFamily="34" charset="0"/>
              </a:rPr>
              <a:t>YOU Use Community First! </a:t>
            </a:r>
          </a:p>
        </p:txBody>
      </p:sp>
      <p:pic>
        <p:nvPicPr>
          <p:cNvPr id="14338" name="Picture 2" descr="Information Sharing | Bexley Safeguarding Partnership">
            <a:extLst>
              <a:ext uri="{FF2B5EF4-FFF2-40B4-BE49-F238E27FC236}">
                <a16:creationId xmlns:a16="http://schemas.microsoft.com/office/drawing/2014/main" id="{F0AB6CAF-02A9-60F5-0084-05859F15884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189829" y="2354239"/>
            <a:ext cx="9812341" cy="3948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808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5" name="Rectangle 9224">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27" name="Freeform: Shape 9226">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29" name="Rectangle 9228">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1" name="Rectangle 923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3" name="Freeform: Shape 923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235" name="Isosceles Triangle 9234">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0" name="Picture 4" descr="PPT - Developing Inclusive Practices in Schools PowerPoint Presentation ...">
            <a:extLst>
              <a:ext uri="{FF2B5EF4-FFF2-40B4-BE49-F238E27FC236}">
                <a16:creationId xmlns:a16="http://schemas.microsoft.com/office/drawing/2014/main" id="{A85E6598-03B4-EC35-A48F-CCA29964937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7" y="643467"/>
            <a:ext cx="7428086"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9237" name="Isosceles Triangle 923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86103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9967</TotalTime>
  <Words>1400</Words>
  <Application>Microsoft Office PowerPoint</Application>
  <PresentationFormat>Widescreen</PresentationFormat>
  <Paragraphs>107</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Proxima-nova</vt:lpstr>
      <vt:lpstr>Segoe UI</vt:lpstr>
      <vt:lpstr>Wingdings</vt:lpstr>
      <vt:lpstr>Office Theme</vt:lpstr>
      <vt:lpstr>Balancing the Use of Early Alert Systems: How to Use Community First</vt:lpstr>
      <vt:lpstr>What Are Early Alert Systems? </vt:lpstr>
      <vt:lpstr>   Typical Student Struggles in College           </vt:lpstr>
      <vt:lpstr>Best Practice Internal Support  Structures Beyond Early Alert System</vt:lpstr>
      <vt:lpstr>Using Community First: Internal Referrals</vt:lpstr>
      <vt:lpstr>Using Community First: Internal Referrals</vt:lpstr>
      <vt:lpstr>Guidelines for Counseling Center Referrals</vt:lpstr>
      <vt:lpstr>Other Internal Sources of Support</vt:lpstr>
      <vt:lpstr>Digital Support Used by Many Colleges   </vt:lpstr>
      <vt:lpstr>Scenarios for Discussion</vt:lpstr>
      <vt:lpstr>Scenarios for Discussion, Cont.</vt:lpstr>
      <vt:lpstr>Scenarios for Discussion, Cont.</vt:lpstr>
      <vt:lpstr>Let’s Hear How YOU Use Community First!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Practices in Supporting the Mental Health and Wellbeing of College Students</dc:title>
  <dc:creator>Susan Maxam</dc:creator>
  <cp:lastModifiedBy>Susan Maxam</cp:lastModifiedBy>
  <cp:revision>27</cp:revision>
  <cp:lastPrinted>2023-10-11T00:14:45Z</cp:lastPrinted>
  <dcterms:created xsi:type="dcterms:W3CDTF">2023-05-21T16:32:52Z</dcterms:created>
  <dcterms:modified xsi:type="dcterms:W3CDTF">2023-10-16T19:30:23Z</dcterms:modified>
</cp:coreProperties>
</file>