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69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2" r:id="rId6"/>
    <p:sldId id="273" r:id="rId7"/>
    <p:sldId id="257" r:id="rId8"/>
    <p:sldId id="258" r:id="rId9"/>
    <p:sldId id="274" r:id="rId10"/>
    <p:sldId id="275" r:id="rId11"/>
    <p:sldId id="276" r:id="rId12"/>
    <p:sldId id="277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EFE56E-BFF2-4388-B1B2-EC6EDCCC6DCE}" v="19" dt="2023-10-14T17:13:51.007"/>
    <p1510:client id="{5749F86B-1FAC-49D0-8ABC-141D2640C8A8}" v="864" dt="2023-10-14T16:58:54.353"/>
    <p1510:client id="{777FBA9A-80D8-42C4-BD4F-B526ADBCEF3D}" v="3" dt="2023-10-15T20:29:07.584"/>
    <p1510:client id="{85E01A88-FC6A-40B3-8B77-64C754215480}" v="301" dt="2023-10-14T17:24:50.576"/>
    <p1510:client id="{8E88010B-B029-46A8-A551-8C1B10C6EAA2}" v="164" dt="2023-10-14T17:07:57.810"/>
    <p1510:client id="{94A8F1EC-CD79-4DFD-80EC-674D0DB14517}" v="184" dt="2023-10-14T19:58:58.038"/>
    <p1510:client id="{CB75F7CE-D022-4636-8424-0B8B7A1825C0}" v="104" dt="2023-10-15T20:24:53.821"/>
  </p1510:revLst>
</p1510:revInfo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1" autoAdjust="0"/>
    <p:restoredTop sz="90655" autoAdjust="0"/>
  </p:normalViewPr>
  <p:slideViewPr>
    <p:cSldViewPr snapToGrid="0">
      <p:cViewPr>
        <p:scale>
          <a:sx n="100" d="100"/>
          <a:sy n="100" d="100"/>
        </p:scale>
        <p:origin x="-154" y="-61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03" y="4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10/27/2023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539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15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797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75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28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441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308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923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42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775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3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524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912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628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70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630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29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69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44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285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9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744913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084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7724" y="2809875"/>
            <a:ext cx="6696075" cy="1909763"/>
          </a:xfrm>
        </p:spPr>
        <p:txBody>
          <a:bodyPr anchor="b">
            <a:no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04828DA-5EC5-4A00-9A7B-CD9668EF2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725" y="5028803"/>
            <a:ext cx="6696074" cy="3651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03E9A-96BC-4283-A6E1-5948AEB1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19C49-052B-4D3E-B227-1D787463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E724A-95F0-41B6-A77E-EDD06727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61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7724" y="2809875"/>
            <a:ext cx="6696075" cy="1909763"/>
          </a:xfrm>
        </p:spPr>
        <p:txBody>
          <a:bodyPr anchor="b">
            <a:no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04828DA-5EC5-4A00-9A7B-CD9668EF2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725" y="5028803"/>
            <a:ext cx="6696074" cy="3651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03E9A-96BC-4283-A6E1-5948AEB1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19C49-052B-4D3E-B227-1D787463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E724A-95F0-41B6-A77E-EDD06727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61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3C911F2-9041-416A-B83C-F23B354E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34250" y="0"/>
            <a:ext cx="4857750" cy="1724025"/>
            <a:chOff x="7334250" y="0"/>
            <a:chExt cx="4857750" cy="172402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E4B72DA-52CB-4D39-A342-8857B4D959B2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D9BCDA-DFB7-41A4-A7C7-CEE86CEDCBE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567" y="892177"/>
            <a:ext cx="9577983" cy="1325563"/>
          </a:xfrm>
        </p:spPr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28568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660747"/>
          </a:xfrm>
        </p:spPr>
        <p:txBody>
          <a:bodyPr anchor="t">
            <a:norm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78300" y="5084524"/>
            <a:ext cx="233081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660747"/>
          </a:xfrm>
        </p:spPr>
        <p:txBody>
          <a:bodyPr anchor="t">
            <a:norm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2pPr marL="0" indent="0" algn="ctr">
              <a:spcBef>
                <a:spcPts val="0"/>
              </a:spcBef>
              <a:buNone/>
              <a:defRPr sz="1400"/>
            </a:lvl2pPr>
          </a:lstStyle>
          <a:p>
            <a:pPr lvl="1"/>
            <a:r>
              <a:rPr lang="en-US" dirty="0"/>
              <a:t>Click icon to add picture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068964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660747"/>
          </a:xfrm>
        </p:spPr>
        <p:txBody>
          <a:bodyPr anchor="t">
            <a:norm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488845" y="5084524"/>
            <a:ext cx="231770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660747"/>
          </a:xfrm>
        </p:spPr>
        <p:txBody>
          <a:bodyPr anchor="t">
            <a:norm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409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7AAB93-862D-455E-9E73-3D0DAEFDE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3953"/>
            <a:ext cx="12192000" cy="5621336"/>
            <a:chOff x="0" y="473953"/>
            <a:chExt cx="12192000" cy="5621336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0DFD584-E5CF-41EF-B51E-679CE22DDF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73953"/>
              <a:ext cx="2057400" cy="164782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5C02DDF-25A6-42C7-9525-F279CE209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049000" y="5180889"/>
              <a:ext cx="1143000" cy="914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0168" y="892177"/>
            <a:ext cx="9088438" cy="1135899"/>
          </a:xfrm>
        </p:spPr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570485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500168" y="3779603"/>
            <a:ext cx="1828800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570485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49262" y="3779603"/>
            <a:ext cx="1828800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1938DB4D-239F-4E8E-8802-0470B013118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65558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355" y="3570485"/>
            <a:ext cx="2105135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095999" y="3779603"/>
            <a:ext cx="2299855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570485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4480" y="3779603"/>
            <a:ext cx="1844126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429321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500168" y="5638439"/>
            <a:ext cx="1828800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429321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849262" y="5638439"/>
            <a:ext cx="1828800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E029C5CA-EDDA-4BF9-9051-8B09E98EE1E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65558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429321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39926" y="5638439"/>
            <a:ext cx="1813474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429321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744480" y="5638439"/>
            <a:ext cx="1844126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15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786F69D-D4FA-4075-A7EC-8D31A184F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6988B2D-0240-4256-8268-4B9FF1E723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EEAAE1-3D04-41C3-B2D2-B3BEF34C3B2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11375"/>
            <a:ext cx="10515600" cy="3744913"/>
          </a:xfrm>
        </p:spPr>
        <p:txBody>
          <a:bodyPr/>
          <a:lstStyle/>
          <a:p>
            <a:r>
              <a:rPr lang="en-US" dirty="0"/>
              <a:t>Click icon to add SmartArt graphic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797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272533"/>
            <a:ext cx="4296508" cy="953298"/>
          </a:xfrm>
        </p:spPr>
        <p:txBody>
          <a:bodyPr>
            <a:no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6751" y="1507772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2808" y="2584097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9233" y="3660422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63433" y="473674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6" y="1613528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9" y="268256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8" y="375539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80" y="4824430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9143" y="6356350"/>
            <a:ext cx="377598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504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8250" y="522515"/>
            <a:ext cx="9710646" cy="1377306"/>
          </a:xfrm>
        </p:spPr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3023393"/>
            <a:ext cx="2882475" cy="768371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3023393"/>
            <a:ext cx="2896671" cy="768371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3023393"/>
            <a:ext cx="2882475" cy="768371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368EF4-1233-48C7-8DB5-75844BFCD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238376" cy="3105150"/>
            <a:chOff x="0" y="0"/>
            <a:chExt cx="2238376" cy="310515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63D7850-C2A6-43CE-BBE4-8E81A0A593B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AD3E03-2E3B-440C-9105-6F9D33006D6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2760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99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8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5E1AC81-83F2-45A8-9054-15570F4E2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B15AA7C5-9BFE-4B90-A119-467AFACE9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944AB87D-35AF-4719-9940-5822E77023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8B33BE3-7890-4628-9322-7EFBA3375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1AD3ECF-519E-45E2-99DA-F5C1B5071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C050E700-0FF1-4D25-B54C-84BA04FCD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720D9C11-F5C9-41B0-B2F2-EE20BC3D0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623A9DA0-857E-4CDE-80EA-F30F1CE55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48B8F4C-2C83-46F6-AFCD-58166AEB18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234C3795-C44D-41A7-A8F6-891387A66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91CC36F4-5DFA-4954-B354-97B180E98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7087A08E-C024-457D-8F99-1F340CED61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1CFBC61-7F57-45D7-860E-BF51B0EDA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2591C3DB-4880-431E-BC3D-37F1378AC5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79557EFE-4199-4E24-8A13-1B9CC1715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0B965615-6052-4907-A136-9CAD14604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F788FFC4-205D-47C1-91E7-DD1A52E0A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462FADD6-C927-46ED-A6E6-273B35C2F1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AF64005E-134D-4444-9425-FB1C18898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E2565CA7-A8CB-463D-8D25-4F41235BC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41ABBFC0-4EEA-4634-A73B-945729D6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E422F11F-726A-4A93-9D1B-B1400B061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BF129BC-EA9E-4D20-898B-399F7727D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FF42BAE-3249-46C8-9108-A83C87206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33" name="Isosceles Triangle 22">
              <a:extLst>
                <a:ext uri="{FF2B5EF4-FFF2-40B4-BE49-F238E27FC236}">
                  <a16:creationId xmlns:a16="http://schemas.microsoft.com/office/drawing/2014/main" id="{4DDE2BA8-4174-4A99-BB09-0BA28F26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A893933-F7DD-4DA6-85C7-4CFF58741E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75627FE-0AC5-4349-AC08-45A58BEC9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87AAF7B-2090-475D-9C3E-FDC03DD87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F2DCEC33-4B31-44BC-99CB-9E4845DC4C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204E0A10-D288-4B22-87A1-737B0A37D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9A3E042E-4911-425A-84BB-04BF90D0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3A49226D-3129-4C5A-9641-3D03BEEA79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9CC3C315-B515-4DD8-AC22-9D8417B37F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1A961828-F78F-4D56-A98E-037806C63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739D4F9D-3728-42C1-8302-452D51321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B4D9647E-354D-4CA8-B4A7-39172E5EA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A3EC74E0-5222-4ACC-BCEC-1AA189D3BC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C0AE72B4-084D-42E6-ABED-5FD4650D4B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C9D1F5DD-8D50-4098-8D2B-10E284752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D48F3941-C3C7-4589-AA46-067F6BB2D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C16BBE9A-4BE3-4401-82C5-8041DB14E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06180330-CCD3-4D14-A652-D60C2825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616C90F6-4133-43A5-B47C-7750FE28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D7C03F90-E828-4414-8A53-92069FFB6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6ADDE443-75AA-4F32-A2EE-272C4347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ACD281C1-1D59-453F-A33A-D83E39EB0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60217FAC-29FE-4D6B-9BB4-FF41AA756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>
              <a:extLst>
                <a:ext uri="{FF2B5EF4-FFF2-40B4-BE49-F238E27FC236}">
                  <a16:creationId xmlns:a16="http://schemas.microsoft.com/office/drawing/2014/main" id="{0D3CC33A-6E36-4A72-9965-8E20FB05D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5">
              <a:extLst>
                <a:ext uri="{FF2B5EF4-FFF2-40B4-BE49-F238E27FC236}">
                  <a16:creationId xmlns:a16="http://schemas.microsoft.com/office/drawing/2014/main" id="{F128F04E-05CD-4035-A32B-6E9ABAB9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BC2574CF-1D35-4994-87BD-5A3378E1A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788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459" y="960120"/>
            <a:ext cx="3865695" cy="4171278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pPr algn="r">
              <a:lnSpc>
                <a:spcPct val="85000"/>
              </a:lnSpc>
            </a:pPr>
            <a:r>
              <a:rPr lang="en-US" sz="4400" b="1" dirty="0">
                <a:solidFill>
                  <a:srgbClr val="FF0000"/>
                </a:solidFill>
              </a:rPr>
              <a:t>Atlantic Center for 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4400" b="1" dirty="0">
                <a:solidFill>
                  <a:srgbClr val="FF0000"/>
                </a:solidFill>
              </a:rPr>
              <a:t>Learning Communities</a:t>
            </a:r>
            <a:endParaRPr lang="en-US" sz="4400" b="1">
              <a:solidFill>
                <a:srgbClr val="FF0000"/>
              </a:solidFill>
              <a:cs typeface="Calibri Light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8B6AB33-DFE6-4FE4-94FE-C9E25424A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52263" y="1200150"/>
            <a:ext cx="0" cy="354397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0236A1B4-B8D1-4A72-8E20-0703F54BF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3164" y="960120"/>
            <a:ext cx="5511800" cy="4171278"/>
          </a:xfrm>
        </p:spPr>
        <p:txBody>
          <a:bodyPr vert="horz" lIns="91440" tIns="45720" rIns="91440" bIns="45720" rtlCol="0" anchor="ctr">
            <a:noAutofit/>
          </a:bodyPr>
          <a:lstStyle/>
          <a:p>
            <a:pPr indent="-22860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>
              <a:solidFill>
                <a:schemeClr val="tx1"/>
              </a:solidFill>
            </a:endParaRPr>
          </a:p>
          <a:p>
            <a:pPr indent="-22860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800" i="1" dirty="0">
                <a:solidFill>
                  <a:schemeClr val="tx1"/>
                </a:solidFill>
              </a:rPr>
              <a:t>Community: The Structure </a:t>
            </a:r>
            <a:endParaRPr lang="en-US" i="1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sz="2800" i="1" dirty="0">
                <a:solidFill>
                  <a:schemeClr val="tx1"/>
                </a:solidFill>
              </a:rPr>
              <a:t>                         of Belonging</a:t>
            </a:r>
            <a:endParaRPr lang="en-US" i="1" dirty="0">
              <a:solidFill>
                <a:schemeClr val="tx1"/>
              </a:solidFill>
            </a:endParaRPr>
          </a:p>
          <a:p>
            <a:pPr indent="-22860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October 18--&gt;20, 2023</a:t>
            </a:r>
          </a:p>
          <a:p>
            <a:pPr indent="-22860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West Hartford, Connecticut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FE5F11-B7B9-4B80-8C6A-A8A7A7190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9199" y="1582395"/>
            <a:ext cx="6959446" cy="4867356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3600" b="1" dirty="0">
                <a:solidFill>
                  <a:schemeClr val="bg1"/>
                </a:solidFill>
              </a:rPr>
              <a:t>Pat Morelli</a:t>
            </a:r>
            <a:br>
              <a:rPr lang="en-US" sz="3600" b="1" dirty="0">
                <a:cs typeface="Calibri Light"/>
              </a:rPr>
            </a:br>
            <a:r>
              <a:rPr lang="en-US" sz="3600" b="1" dirty="0">
                <a:solidFill>
                  <a:schemeClr val="bg1"/>
                </a:solidFill>
                <a:cs typeface="Calibri Light"/>
              </a:rPr>
              <a:t>Academic Writing Instructor</a:t>
            </a:r>
            <a:br>
              <a:rPr lang="en-US" sz="3600" b="1" dirty="0">
                <a:solidFill>
                  <a:schemeClr val="bg1"/>
                </a:solidFill>
                <a:cs typeface="Calibri Light"/>
              </a:rPr>
            </a:br>
            <a:r>
              <a:rPr lang="en-US" sz="3600" b="1" dirty="0">
                <a:solidFill>
                  <a:schemeClr val="bg1"/>
                </a:solidFill>
                <a:cs typeface="Calibri Light"/>
              </a:rPr>
              <a:t>for 26 years</a:t>
            </a:r>
            <a:br>
              <a:rPr lang="en-US" sz="3600" b="1" dirty="0">
                <a:cs typeface="Calibri Light"/>
              </a:rPr>
            </a:br>
            <a:r>
              <a:rPr lang="en-US" sz="3600" b="1" dirty="0">
                <a:solidFill>
                  <a:schemeClr val="bg1"/>
                </a:solidFill>
                <a:cs typeface="Calibri Light"/>
              </a:rPr>
              <a:t>Learning Community Instructor </a:t>
            </a:r>
            <a:br>
              <a:rPr lang="en-US" sz="3600" b="1" dirty="0">
                <a:cs typeface="Calibri Light"/>
              </a:rPr>
            </a:br>
            <a:r>
              <a:rPr lang="en-US" sz="3600" b="1" dirty="0">
                <a:solidFill>
                  <a:schemeClr val="bg1"/>
                </a:solidFill>
                <a:cs typeface="Calibri Light"/>
              </a:rPr>
              <a:t>for 22 years</a:t>
            </a:r>
            <a:br>
              <a:rPr lang="en-US" sz="3600" b="1" dirty="0">
                <a:solidFill>
                  <a:schemeClr val="bg1"/>
                </a:solidFill>
                <a:cs typeface="Calibri Light"/>
              </a:rPr>
            </a:br>
            <a:r>
              <a:rPr lang="en-US" sz="3600" b="1" dirty="0">
                <a:solidFill>
                  <a:schemeClr val="bg1"/>
                </a:solidFill>
                <a:cs typeface="Calibri Light"/>
              </a:rPr>
              <a:t>pmorelli@hartford.edu</a:t>
            </a:r>
            <a:br>
              <a:rPr lang="en-US" sz="3600" b="1" dirty="0">
                <a:cs typeface="Calibri Light"/>
              </a:rPr>
            </a:br>
            <a:r>
              <a:rPr lang="en-US" sz="3600" b="1" dirty="0">
                <a:solidFill>
                  <a:schemeClr val="bg1"/>
                </a:solidFill>
                <a:cs typeface="Calibri Light"/>
              </a:rPr>
              <a:t>Previous affiliation: University of Hartford </a:t>
            </a:r>
            <a:br>
              <a:rPr lang="en-US" sz="3600" b="1" dirty="0">
                <a:cs typeface="Calibri Light"/>
              </a:rPr>
            </a:br>
            <a:r>
              <a:rPr lang="en-US" sz="3600" b="1" dirty="0">
                <a:solidFill>
                  <a:schemeClr val="bg1"/>
                </a:solidFill>
                <a:cs typeface="Calibri Light"/>
              </a:rPr>
              <a:t>Learning Communities from 1997 --&gt; 2020</a:t>
            </a:r>
            <a:br>
              <a:rPr lang="en-US" sz="3600" b="1" dirty="0">
                <a:cs typeface="Calibri Light"/>
              </a:rPr>
            </a:br>
            <a:br>
              <a:rPr lang="en-US" sz="3600" b="1" dirty="0">
                <a:cs typeface="Calibri Light"/>
              </a:rPr>
            </a:br>
            <a:br>
              <a:rPr lang="en-US" sz="3600" dirty="0">
                <a:cs typeface="Calibri Light"/>
              </a:rPr>
            </a:br>
            <a:br>
              <a:rPr lang="en-US" sz="2600" dirty="0"/>
            </a:br>
            <a:endParaRPr lang="en-US" sz="260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6577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519DED9-0AB6-CEB3-8C4E-AFDEF77A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177" y="630936"/>
            <a:ext cx="6677553" cy="1353310"/>
          </a:xfrm>
        </p:spPr>
        <p:txBody>
          <a:bodyPr anchor="b">
            <a:normAutofit/>
          </a:bodyPr>
          <a:lstStyle/>
          <a:p>
            <a:pPr algn="l"/>
            <a:r>
              <a:rPr lang="en-US" sz="3600" b="1" dirty="0">
                <a:solidFill>
                  <a:schemeClr val="accent1"/>
                </a:solidFill>
                <a:cs typeface="Calibri Light"/>
              </a:rPr>
              <a:t>Truncated Session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343A5-3993-ECE5-7935-67F56A033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451" y="2079051"/>
            <a:ext cx="11106042" cy="3890460"/>
          </a:xfrm>
        </p:spPr>
        <p:txBody>
          <a:bodyPr anchor="ctr">
            <a:normAutofit/>
          </a:bodyPr>
          <a:lstStyle/>
          <a:p>
            <a:r>
              <a:rPr lang="en-US" sz="2800" dirty="0">
                <a:latin typeface="Calibri Light"/>
                <a:cs typeface="Calibri Light"/>
              </a:rPr>
              <a:t>This workshop will provide ideas and cross-disciplinary assignments to refresh learning community pedagogy.  Some illustrations may be applicable to honors level courses or to learning communities that continue beyond the first-year experience.   Other topics we could address: faculty incentive and dividends, student-centered benefits, and cross-disciplinary team-teaching.</a:t>
            </a:r>
          </a:p>
        </p:txBody>
      </p:sp>
    </p:spTree>
    <p:extLst>
      <p:ext uri="{BB962C8B-B14F-4D97-AF65-F5344CB8AC3E}">
        <p14:creationId xmlns:p14="http://schemas.microsoft.com/office/powerpoint/2010/main" val="157277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5859-10C9-4588-9727-B9362E26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11" y="2349925"/>
            <a:ext cx="2221510" cy="2456442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cs typeface="Calibri Light"/>
              </a:rPr>
              <a:t>Or . . .</a:t>
            </a:r>
            <a:br>
              <a:rPr lang="en-US" sz="5400" dirty="0">
                <a:cs typeface="Calibri Light"/>
              </a:rPr>
            </a:br>
            <a:r>
              <a:rPr lang="en-US" sz="5400" dirty="0">
                <a:cs typeface="Calibri Light"/>
              </a:rPr>
              <a:t>the</a:t>
            </a:r>
            <a:r>
              <a:rPr lang="en-US" sz="5400" b="1" dirty="0">
                <a:cs typeface="Calibri Light"/>
              </a:rPr>
              <a:t> </a:t>
            </a:r>
            <a:r>
              <a:rPr lang="en-US" sz="5400" dirty="0">
                <a:cs typeface="Calibri Light"/>
              </a:rPr>
              <a:t>agenda</a:t>
            </a:r>
            <a:r>
              <a:rPr lang="en-US" sz="5400" b="1" dirty="0">
                <a:cs typeface="Calibri Light"/>
              </a:rPr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1D7E5-EF66-4BCD-8DAA-E9061157F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6242" y="803186"/>
            <a:ext cx="6674078" cy="5248622"/>
          </a:xfrm>
        </p:spPr>
        <p:txBody>
          <a:bodyPr>
            <a:normAutofit fontScale="92500"/>
          </a:bodyPr>
          <a:lstStyle/>
          <a:p>
            <a:endParaRPr lang="en-US" sz="2800" dirty="0">
              <a:latin typeface="Calibri Light"/>
              <a:cs typeface="Calibri Light"/>
            </a:endParaRPr>
          </a:p>
          <a:p>
            <a:endParaRPr lang="en-US" sz="2800" dirty="0">
              <a:latin typeface="Calibri Light"/>
              <a:cs typeface="Calibri Light"/>
            </a:endParaRPr>
          </a:p>
          <a:p>
            <a:endParaRPr lang="en-US" sz="2800" b="1" dirty="0">
              <a:latin typeface="Calibri Light"/>
              <a:cs typeface="Calibri Light"/>
            </a:endParaRPr>
          </a:p>
          <a:p>
            <a:r>
              <a:rPr lang="en-US" sz="2800" b="1" dirty="0">
                <a:latin typeface="Calibri Light"/>
                <a:cs typeface="Calibri Light"/>
              </a:rPr>
              <a:t>The nuts and bolts:</a:t>
            </a:r>
            <a:endParaRPr lang="en-US" b="1" dirty="0"/>
          </a:p>
          <a:p>
            <a:pPr lvl="1"/>
            <a:r>
              <a:rPr lang="en-US" sz="2600" dirty="0">
                <a:latin typeface="Calibri Light"/>
                <a:cs typeface="Calibri Light"/>
              </a:rPr>
              <a:t>Institutional goals in brief</a:t>
            </a:r>
          </a:p>
          <a:p>
            <a:pPr lvl="1"/>
            <a:r>
              <a:rPr lang="en-US" sz="2600" dirty="0">
                <a:latin typeface="Calibri Light"/>
                <a:cs typeface="Calibri Light"/>
              </a:rPr>
              <a:t>Learning objectives and competencies </a:t>
            </a:r>
          </a:p>
          <a:p>
            <a:pPr lvl="1"/>
            <a:r>
              <a:rPr lang="en-US" sz="2600" dirty="0">
                <a:latin typeface="Calibri Light"/>
                <a:cs typeface="Calibri Light"/>
              </a:rPr>
              <a:t>The emphasis on praxis, not theory</a:t>
            </a:r>
          </a:p>
          <a:p>
            <a:pPr lvl="1"/>
            <a:r>
              <a:rPr lang="en-US" sz="2600" dirty="0">
                <a:latin typeface="Calibri Light"/>
                <a:cs typeface="Calibri Light"/>
              </a:rPr>
              <a:t>Suggestions for cross-disciplinary assignments</a:t>
            </a:r>
          </a:p>
          <a:p>
            <a:pPr lvl="1"/>
            <a:r>
              <a:rPr lang="en-US" sz="2600" dirty="0">
                <a:latin typeface="Calibri Light"/>
                <a:cs typeface="Calibri Light"/>
              </a:rPr>
              <a:t>Some recommendations for assessment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C19884-873C-4D13-BE6D-318CF07B0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91F00-87A7-45A6-8029-B097FA72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 descr="How Can Nut and Bolt Shop Be Useful - WanderGlobe">
            <a:extLst>
              <a:ext uri="{FF2B5EF4-FFF2-40B4-BE49-F238E27FC236}">
                <a16:creationId xmlns:a16="http://schemas.microsoft.com/office/drawing/2014/main" id="{C09263DC-6847-A49C-3839-C323DA294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334" y="939613"/>
            <a:ext cx="3656479" cy="141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19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6132F700-8CFB-4C6C-B542-E0126AFD2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2">
            <a:extLst>
              <a:ext uri="{FF2B5EF4-FFF2-40B4-BE49-F238E27FC236}">
                <a16:creationId xmlns:a16="http://schemas.microsoft.com/office/drawing/2014/main" id="{590E0492-A063-4322-A6F6-50EBE38B5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36127">
            <a:off x="296272" y="1026251"/>
            <a:ext cx="7298578" cy="5088488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811F053-65BC-463F-A052-15EDF07DD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3554541" y="-619573"/>
            <a:ext cx="9016699" cy="8033868"/>
          </a:xfrm>
          <a:custGeom>
            <a:avLst/>
            <a:gdLst>
              <a:gd name="connsiteX0" fmla="*/ 6078066 w 9016699"/>
              <a:gd name="connsiteY0" fmla="*/ 782055 h 8033868"/>
              <a:gd name="connsiteX1" fmla="*/ 8705208 w 9016699"/>
              <a:gd name="connsiteY1" fmla="*/ 3409197 h 8033868"/>
              <a:gd name="connsiteX2" fmla="*/ 8793057 w 9016699"/>
              <a:gd name="connsiteY2" fmla="*/ 3617452 h 8033868"/>
              <a:gd name="connsiteX3" fmla="*/ 9016699 w 9016699"/>
              <a:gd name="connsiteY3" fmla="*/ 4793120 h 8033868"/>
              <a:gd name="connsiteX4" fmla="*/ 8960084 w 9016699"/>
              <a:gd name="connsiteY4" fmla="*/ 5272709 h 8033868"/>
              <a:gd name="connsiteX5" fmla="*/ 8920563 w 9016699"/>
              <a:gd name="connsiteY5" fmla="*/ 5444162 h 8033868"/>
              <a:gd name="connsiteX6" fmla="*/ 6620466 w 9016699"/>
              <a:gd name="connsiteY6" fmla="*/ 7744259 h 8033868"/>
              <a:gd name="connsiteX7" fmla="*/ 6480006 w 9016699"/>
              <a:gd name="connsiteY7" fmla="*/ 7795347 h 8033868"/>
              <a:gd name="connsiteX8" fmla="*/ 4389696 w 9016699"/>
              <a:gd name="connsiteY8" fmla="*/ 7987178 h 8033868"/>
              <a:gd name="connsiteX9" fmla="*/ 3086984 w 9016699"/>
              <a:gd name="connsiteY9" fmla="*/ 7466023 h 8033868"/>
              <a:gd name="connsiteX10" fmla="*/ 3024300 w 9016699"/>
              <a:gd name="connsiteY10" fmla="*/ 7426965 h 8033868"/>
              <a:gd name="connsiteX11" fmla="*/ 519567 w 9016699"/>
              <a:gd name="connsiteY11" fmla="*/ 4922232 h 8033868"/>
              <a:gd name="connsiteX12" fmla="*/ 419495 w 9016699"/>
              <a:gd name="connsiteY12" fmla="*/ 4733719 h 8033868"/>
              <a:gd name="connsiteX13" fmla="*/ 3514 w 9016699"/>
              <a:gd name="connsiteY13" fmla="*/ 3245168 h 8033868"/>
              <a:gd name="connsiteX14" fmla="*/ 4193329 w 9016699"/>
              <a:gd name="connsiteY14" fmla="*/ 36108 h 8033868"/>
              <a:gd name="connsiteX15" fmla="*/ 5977677 w 9016699"/>
              <a:gd name="connsiteY15" fmla="*/ 722908 h 8033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016699" h="8033868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7037" y="392811"/>
            <a:ext cx="6719168" cy="5709481"/>
          </a:xfrm>
        </p:spPr>
        <p:txBody>
          <a:bodyPr vert="horz" lIns="228600" tIns="228600" rIns="228600" bIns="0" rtlCol="0" anchor="ctr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5400" dirty="0">
                <a:cs typeface="Calibri Light"/>
              </a:rPr>
              <a:t>Goals:</a:t>
            </a:r>
            <a:br>
              <a:rPr lang="en-US" sz="5400" dirty="0">
                <a:solidFill>
                  <a:schemeClr val="bg1"/>
                </a:solidFill>
                <a:cs typeface="Calibri Light"/>
              </a:rPr>
            </a:br>
            <a:r>
              <a:rPr lang="en-US" sz="5400" dirty="0">
                <a:solidFill>
                  <a:schemeClr val="bg1"/>
                </a:solidFill>
                <a:cs typeface="Calibri Light"/>
              </a:rPr>
              <a:t>Disciplinary knowledge</a:t>
            </a:r>
            <a:br>
              <a:rPr lang="en-US" sz="5400" dirty="0">
                <a:cs typeface="Calibri Light"/>
              </a:rPr>
            </a:br>
            <a:r>
              <a:rPr lang="en-US" sz="5400" dirty="0">
                <a:solidFill>
                  <a:schemeClr val="bg1"/>
                </a:solidFill>
                <a:cs typeface="Calibri Light"/>
              </a:rPr>
              <a:t>Writing competency</a:t>
            </a:r>
            <a:br>
              <a:rPr lang="en-US" sz="5400" dirty="0">
                <a:cs typeface="Calibri Light"/>
              </a:rPr>
            </a:br>
            <a:r>
              <a:rPr lang="en-US" sz="5400" dirty="0">
                <a:solidFill>
                  <a:schemeClr val="bg1"/>
                </a:solidFill>
                <a:cs typeface="Calibri Light"/>
              </a:rPr>
              <a:t>Sense of Community</a:t>
            </a:r>
            <a:br>
              <a:rPr lang="en-US" sz="5400" dirty="0">
                <a:solidFill>
                  <a:schemeClr val="bg1"/>
                </a:solidFill>
                <a:cs typeface="Calibri Light"/>
              </a:rPr>
            </a:br>
            <a:r>
              <a:rPr lang="en-US" sz="5400" dirty="0">
                <a:solidFill>
                  <a:schemeClr val="bg1"/>
                </a:solidFill>
                <a:cs typeface="Calibri Light"/>
              </a:rPr>
              <a:t>Enrollment &amp; Retention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3523" y="2255744"/>
            <a:ext cx="2232261" cy="2342204"/>
          </a:xfrm>
        </p:spPr>
        <p:txBody>
          <a:bodyPr vert="horz" lIns="91440" tIns="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/>
              <a:t>​</a:t>
            </a:r>
            <a:r>
              <a:rPr lang="en-US" sz="3200" dirty="0">
                <a:latin typeface="Calibri"/>
                <a:cs typeface="Calibri"/>
              </a:rPr>
              <a:t>Institutional goals and planning </a:t>
            </a:r>
            <a:endParaRPr lang="en-US" sz="3200"/>
          </a:p>
          <a:p>
            <a:pPr algn="l">
              <a:lnSpc>
                <a:spcPct val="90000"/>
              </a:lnSpc>
            </a:pPr>
            <a:r>
              <a:rPr lang="en-US" sz="3200" dirty="0">
                <a:latin typeface="Calibri"/>
                <a:cs typeface="Calibri"/>
              </a:rPr>
              <a:t>tools</a:t>
            </a:r>
            <a:r>
              <a:rPr lang="en-US" sz="2800" dirty="0">
                <a:latin typeface="Calibri"/>
                <a:cs typeface="Calibri"/>
              </a:rPr>
              <a:t> </a:t>
            </a:r>
            <a:endParaRPr lang="en-US"/>
          </a:p>
          <a:p>
            <a:pPr algn="l">
              <a:lnSpc>
                <a:spcPct val="90000"/>
              </a:lnSpc>
            </a:pPr>
            <a:endParaRPr lang="en-US" sz="1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1787E-7110-4989-B0B8-DD4E0ACC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A49DFD55-3C28-40EF-9E31-A92D2E4017FF}" type="slidenum">
              <a:rPr lang="en-US" kern="1200">
                <a:solidFill>
                  <a:schemeClr val="bg2"/>
                </a:solidFill>
                <a:latin typeface="+mn-lt"/>
                <a:ea typeface="+mn-ea"/>
                <a:cs typeface="+mn-cs"/>
              </a:rPr>
              <a:pPr defTabSz="457200">
                <a:spcAft>
                  <a:spcPts val="600"/>
                </a:spcAft>
              </a:pPr>
              <a:t>5</a:t>
            </a:fld>
            <a:endParaRPr lang="en-US" kern="120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1ED20-04D4-4894-B0C2-9C541A61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0518" y="6104094"/>
            <a:ext cx="5041558" cy="396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17C4610E-9C18-467B-BF10-BE6A974CC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296DF307-344E-4E9B-A7AA-8139E450D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E263CC2D-ACFB-4EB3-ADF9-CD82BC842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7">
              <a:extLst>
                <a:ext uri="{FF2B5EF4-FFF2-40B4-BE49-F238E27FC236}">
                  <a16:creationId xmlns:a16="http://schemas.microsoft.com/office/drawing/2014/main" id="{C5366E2F-9BA0-485A-B1CA-A5E6E2E3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8">
              <a:extLst>
                <a:ext uri="{FF2B5EF4-FFF2-40B4-BE49-F238E27FC236}">
                  <a16:creationId xmlns:a16="http://schemas.microsoft.com/office/drawing/2014/main" id="{1803051E-7C26-4F53-8293-B4EAED421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9">
              <a:extLst>
                <a:ext uri="{FF2B5EF4-FFF2-40B4-BE49-F238E27FC236}">
                  <a16:creationId xmlns:a16="http://schemas.microsoft.com/office/drawing/2014/main" id="{D10888CD-E496-4116-9C45-CF4F17ADE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0">
              <a:extLst>
                <a:ext uri="{FF2B5EF4-FFF2-40B4-BE49-F238E27FC236}">
                  <a16:creationId xmlns:a16="http://schemas.microsoft.com/office/drawing/2014/main" id="{0A42DA8F-DA3D-43E9-A184-E0F6C133A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473EAD31-7AA3-49B7-ADD6-C13FF0F14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2">
              <a:extLst>
                <a:ext uri="{FF2B5EF4-FFF2-40B4-BE49-F238E27FC236}">
                  <a16:creationId xmlns:a16="http://schemas.microsoft.com/office/drawing/2014/main" id="{2BBB7CDF-BA2E-451F-9201-CF2B6FEAE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84809EF2-CD0D-4BC3-ABC7-E7E312A1D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11D2D6C5-637B-4AFE-97F4-D4E48A613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F841B2C5-57F5-4FE6-B4D4-EBB3F3088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16">
              <a:extLst>
                <a:ext uri="{FF2B5EF4-FFF2-40B4-BE49-F238E27FC236}">
                  <a16:creationId xmlns:a16="http://schemas.microsoft.com/office/drawing/2014/main" id="{B4822A39-2A52-4B2C-9319-BEFC526DB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4E469692-E783-4950-8DEC-3A1FD3978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8">
              <a:extLst>
                <a:ext uri="{FF2B5EF4-FFF2-40B4-BE49-F238E27FC236}">
                  <a16:creationId xmlns:a16="http://schemas.microsoft.com/office/drawing/2014/main" id="{012909CD-3254-41E5-B8BB-0F2D7CE0D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9">
              <a:extLst>
                <a:ext uri="{FF2B5EF4-FFF2-40B4-BE49-F238E27FC236}">
                  <a16:creationId xmlns:a16="http://schemas.microsoft.com/office/drawing/2014/main" id="{93E7648E-861E-4503-AEDC-56C4EC50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20">
              <a:extLst>
                <a:ext uri="{FF2B5EF4-FFF2-40B4-BE49-F238E27FC236}">
                  <a16:creationId xmlns:a16="http://schemas.microsoft.com/office/drawing/2014/main" id="{F9C72257-EBD0-4D1C-A32C-D8464468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21">
              <a:extLst>
                <a:ext uri="{FF2B5EF4-FFF2-40B4-BE49-F238E27FC236}">
                  <a16:creationId xmlns:a16="http://schemas.microsoft.com/office/drawing/2014/main" id="{87BB2CBB-9C22-4E28-AB86-DC92AEE2D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22">
              <a:extLst>
                <a:ext uri="{FF2B5EF4-FFF2-40B4-BE49-F238E27FC236}">
                  <a16:creationId xmlns:a16="http://schemas.microsoft.com/office/drawing/2014/main" id="{F85B3053-8D9F-410A-80C2-7960DDEA6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23">
              <a:extLst>
                <a:ext uri="{FF2B5EF4-FFF2-40B4-BE49-F238E27FC236}">
                  <a16:creationId xmlns:a16="http://schemas.microsoft.com/office/drawing/2014/main" id="{E8FF5DA7-6E72-41F1-A54C-EAF440A27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899734C-500F-4274-9854-8BFA14A1D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F07BF51-2934-47AD-A415-7400882F1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DD6E3DF0-EDC0-458B-9C5B-911814F0A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D0824B1-47C9-4504-99FB-CB150519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FD8F1113-2E3C-46E3-B54F-B7F421EEF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65DDECC-A11E-434E-87B2-8997CD383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6" name="Freeform 5">
              <a:extLst>
                <a:ext uri="{FF2B5EF4-FFF2-40B4-BE49-F238E27FC236}">
                  <a16:creationId xmlns:a16="http://schemas.microsoft.com/office/drawing/2014/main" id="{B54A4D14-513F-4121-92D3-5CCB46896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6">
              <a:extLst>
                <a:ext uri="{FF2B5EF4-FFF2-40B4-BE49-F238E27FC236}">
                  <a16:creationId xmlns:a16="http://schemas.microsoft.com/office/drawing/2014/main" id="{6C3411F1-AD17-499D-AFEF-2F300F6DF0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7">
              <a:extLst>
                <a:ext uri="{FF2B5EF4-FFF2-40B4-BE49-F238E27FC236}">
                  <a16:creationId xmlns:a16="http://schemas.microsoft.com/office/drawing/2014/main" id="{60BF2CBE-B1E9-4C42-89DC-C35E4E651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8">
              <a:extLst>
                <a:ext uri="{FF2B5EF4-FFF2-40B4-BE49-F238E27FC236}">
                  <a16:creationId xmlns:a16="http://schemas.microsoft.com/office/drawing/2014/main" id="{72C95A87-DCDB-41C4-B774-744B3ECBE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">
              <a:extLst>
                <a:ext uri="{FF2B5EF4-FFF2-40B4-BE49-F238E27FC236}">
                  <a16:creationId xmlns:a16="http://schemas.microsoft.com/office/drawing/2014/main" id="{BCB97515-32FF-43A6-A51C-B140193AB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0">
              <a:extLst>
                <a:ext uri="{FF2B5EF4-FFF2-40B4-BE49-F238E27FC236}">
                  <a16:creationId xmlns:a16="http://schemas.microsoft.com/office/drawing/2014/main" id="{9C6379D3-7045-4B76-9409-6D23D753D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1">
              <a:extLst>
                <a:ext uri="{FF2B5EF4-FFF2-40B4-BE49-F238E27FC236}">
                  <a16:creationId xmlns:a16="http://schemas.microsoft.com/office/drawing/2014/main" id="{7C324CDD-B30F-47DD-8627-E2171D5E83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2">
              <a:extLst>
                <a:ext uri="{FF2B5EF4-FFF2-40B4-BE49-F238E27FC236}">
                  <a16:creationId xmlns:a16="http://schemas.microsoft.com/office/drawing/2014/main" id="{61B1C1DE-4201-4989-BE65-41ADC2472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3">
              <a:extLst>
                <a:ext uri="{FF2B5EF4-FFF2-40B4-BE49-F238E27FC236}">
                  <a16:creationId xmlns:a16="http://schemas.microsoft.com/office/drawing/2014/main" id="{0A9092BE-A36C-4833-8E71-2850F4AF7C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4">
              <a:extLst>
                <a:ext uri="{FF2B5EF4-FFF2-40B4-BE49-F238E27FC236}">
                  <a16:creationId xmlns:a16="http://schemas.microsoft.com/office/drawing/2014/main" id="{806398CC-D327-4E06-838C-31119BD56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5">
              <a:extLst>
                <a:ext uri="{FF2B5EF4-FFF2-40B4-BE49-F238E27FC236}">
                  <a16:creationId xmlns:a16="http://schemas.microsoft.com/office/drawing/2014/main" id="{1E3F0C5B-76A9-4A8F-A1CB-35C0DE83A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6">
              <a:extLst>
                <a:ext uri="{FF2B5EF4-FFF2-40B4-BE49-F238E27FC236}">
                  <a16:creationId xmlns:a16="http://schemas.microsoft.com/office/drawing/2014/main" id="{70A741CC-E736-448A-A94E-5C8BB9711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7">
              <a:extLst>
                <a:ext uri="{FF2B5EF4-FFF2-40B4-BE49-F238E27FC236}">
                  <a16:creationId xmlns:a16="http://schemas.microsoft.com/office/drawing/2014/main" id="{202722D1-549B-407E-BF75-2A1E8DB5B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8">
              <a:extLst>
                <a:ext uri="{FF2B5EF4-FFF2-40B4-BE49-F238E27FC236}">
                  <a16:creationId xmlns:a16="http://schemas.microsoft.com/office/drawing/2014/main" id="{5CA8D742-18BD-41B5-9C00-FCFFAED25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9">
              <a:extLst>
                <a:ext uri="{FF2B5EF4-FFF2-40B4-BE49-F238E27FC236}">
                  <a16:creationId xmlns:a16="http://schemas.microsoft.com/office/drawing/2014/main" id="{8BF81081-4C33-488E-A37E-B95567D0BF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0">
              <a:extLst>
                <a:ext uri="{FF2B5EF4-FFF2-40B4-BE49-F238E27FC236}">
                  <a16:creationId xmlns:a16="http://schemas.microsoft.com/office/drawing/2014/main" id="{462F0DE0-CEBA-420B-8032-FB60893B8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1">
              <a:extLst>
                <a:ext uri="{FF2B5EF4-FFF2-40B4-BE49-F238E27FC236}">
                  <a16:creationId xmlns:a16="http://schemas.microsoft.com/office/drawing/2014/main" id="{79C8D19E-E3D6-45A6-BCA2-5918A37D7A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2">
              <a:extLst>
                <a:ext uri="{FF2B5EF4-FFF2-40B4-BE49-F238E27FC236}">
                  <a16:creationId xmlns:a16="http://schemas.microsoft.com/office/drawing/2014/main" id="{43280283-E04A-43CA-BFA1-F285486A2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3">
              <a:extLst>
                <a:ext uri="{FF2B5EF4-FFF2-40B4-BE49-F238E27FC236}">
                  <a16:creationId xmlns:a16="http://schemas.microsoft.com/office/drawing/2014/main" id="{38328CB6-0FC5-4AEA-BC7E-489267CB6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91C932-8FE8-64D6-68CE-0603D4A79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793" y="4614902"/>
            <a:ext cx="8081960" cy="121289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>
                <a:solidFill>
                  <a:schemeClr val="tx2"/>
                </a:solidFill>
              </a:rPr>
              <a:t>The Integrated Learning Block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F30DE-AC94-FE9A-6E90-1B3405132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5148" y="5247502"/>
            <a:ext cx="8081960" cy="522636"/>
          </a:xfrm>
        </p:spPr>
        <p:txBody>
          <a:bodyPr vert="horz" lIns="91440" tIns="0" rIns="91440" bIns="45720" rtlCol="0">
            <a:normAutofit/>
          </a:bodyPr>
          <a:lstStyle/>
          <a:p>
            <a:pPr>
              <a:lnSpc>
                <a:spcPct val="100000"/>
              </a:lnSpc>
            </a:pP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16" name="Isosceles Triangle 39">
            <a:extLst>
              <a:ext uri="{FF2B5EF4-FFF2-40B4-BE49-F238E27FC236}">
                <a16:creationId xmlns:a16="http://schemas.microsoft.com/office/drawing/2014/main" id="{4F37E7FB-7372-47E3-914E-7CF7E94B1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892384" y="4386808"/>
            <a:ext cx="407233" cy="35106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16E168E2-3256-43A5-9298-9E5A6AE8F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2847" y="954593"/>
            <a:ext cx="6086306" cy="343221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circle with a white background&#10;&#10;Description automatically generated">
            <a:extLst>
              <a:ext uri="{FF2B5EF4-FFF2-40B4-BE49-F238E27FC236}">
                <a16:creationId xmlns:a16="http://schemas.microsoft.com/office/drawing/2014/main" id="{5F7EC430-1BFA-A868-44B2-C2BA74442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64" y="748347"/>
            <a:ext cx="6792987" cy="4470553"/>
          </a:xfrm>
          <a:prstGeom prst="rect">
            <a:avLst/>
          </a:prstGeom>
          <a:ln w="1270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710C1C-C960-4A35-D5BC-B804FB546BAC}"/>
              </a:ext>
            </a:extLst>
          </p:cNvPr>
          <p:cNvSpPr txBox="1"/>
          <p:nvPr/>
        </p:nvSpPr>
        <p:spPr>
          <a:xfrm>
            <a:off x="3434602" y="2616573"/>
            <a:ext cx="229496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libri Light"/>
                <a:cs typeface="Calibri Light"/>
              </a:rPr>
              <a:t>Academic</a:t>
            </a:r>
          </a:p>
          <a:p>
            <a:r>
              <a:rPr lang="en-US" sz="3200" b="1" dirty="0">
                <a:solidFill>
                  <a:srgbClr val="FF0000"/>
                </a:solidFill>
                <a:latin typeface="Calibri Light"/>
                <a:cs typeface="Calibri Light"/>
              </a:rPr>
              <a:t> Writing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06CC7-7BA5-5152-76D6-A305810B945E}"/>
              </a:ext>
            </a:extLst>
          </p:cNvPr>
          <p:cNvSpPr txBox="1"/>
          <p:nvPr/>
        </p:nvSpPr>
        <p:spPr>
          <a:xfrm>
            <a:off x="7205381" y="2896720"/>
            <a:ext cx="301214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>
                <a:latin typeface="Calibri Light"/>
                <a:cs typeface="Calibri Light"/>
              </a:rPr>
              <a:t>Psychology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9EBE58-E6EF-6E90-9359-01A28502EFE1}"/>
              </a:ext>
            </a:extLst>
          </p:cNvPr>
          <p:cNvSpPr txBox="1"/>
          <p:nvPr/>
        </p:nvSpPr>
        <p:spPr>
          <a:xfrm>
            <a:off x="5418044" y="2669801"/>
            <a:ext cx="3236258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 Light"/>
                <a:cs typeface="Calibri Light"/>
              </a:rPr>
              <a:t>Integrated</a:t>
            </a:r>
            <a:r>
              <a:rPr lang="en-US" sz="2800" dirty="0">
                <a:latin typeface="Calibri Light"/>
                <a:cs typeface="Calibri Light"/>
              </a:rPr>
              <a:t> </a:t>
            </a:r>
          </a:p>
          <a:p>
            <a:r>
              <a:rPr lang="en-US" sz="2800" b="1" dirty="0">
                <a:latin typeface="Calibri Light"/>
                <a:cs typeface="Calibri Light"/>
              </a:rPr>
              <a:t>Learning</a:t>
            </a:r>
          </a:p>
          <a:p>
            <a:r>
              <a:rPr lang="en-US" sz="2800" b="1" dirty="0">
                <a:solidFill>
                  <a:srgbClr val="FF0000"/>
                </a:solidFill>
                <a:latin typeface="Calibri Light"/>
                <a:cs typeface="Calibri Light"/>
              </a:rPr>
              <a:t>Block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669D17-0E67-89CB-C05C-99E7E140CC80}"/>
              </a:ext>
            </a:extLst>
          </p:cNvPr>
          <p:cNvSpPr txBox="1"/>
          <p:nvPr/>
        </p:nvSpPr>
        <p:spPr>
          <a:xfrm>
            <a:off x="10463492" y="2927536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22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C7700-4453-5990-23BF-54A08990C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The </a:t>
            </a:r>
            <a:r>
              <a:rPr lang="en-US" sz="5400" dirty="0">
                <a:ea typeface="Calibri Light"/>
                <a:cs typeface="Calibri Light"/>
              </a:rPr>
              <a:t>OATA</a:t>
            </a:r>
            <a:r>
              <a:rPr lang="en-US" dirty="0">
                <a:ea typeface="Calibri Light"/>
                <a:cs typeface="Calibri Light"/>
              </a:rPr>
              <a:t>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B582D-A513-58A0-23A6-2ADE6601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latin typeface="Calibri Light"/>
                <a:cs typeface="Calibri Light"/>
              </a:rPr>
              <a:t>The two courses share:</a:t>
            </a:r>
          </a:p>
          <a:p>
            <a:r>
              <a:rPr lang="en-US" sz="3600" dirty="0">
                <a:latin typeface="Calibri Light"/>
                <a:cs typeface="Calibri Light"/>
              </a:rPr>
              <a:t>Learning </a:t>
            </a:r>
            <a:r>
              <a:rPr lang="en-US" sz="3600" b="1" dirty="0">
                <a:latin typeface="Calibri Light"/>
                <a:cs typeface="Calibri Light"/>
              </a:rPr>
              <a:t>O</a:t>
            </a:r>
            <a:r>
              <a:rPr lang="en-US" sz="3600" dirty="0">
                <a:latin typeface="Calibri Light"/>
                <a:cs typeface="Calibri Light"/>
              </a:rPr>
              <a:t>utcomes</a:t>
            </a:r>
          </a:p>
          <a:p>
            <a:r>
              <a:rPr lang="en-US" sz="3600" b="1" dirty="0">
                <a:latin typeface="Calibri Light"/>
                <a:cs typeface="Calibri Light"/>
              </a:rPr>
              <a:t>A</a:t>
            </a:r>
            <a:r>
              <a:rPr lang="en-US" sz="3600" dirty="0">
                <a:latin typeface="Calibri Light"/>
                <a:cs typeface="Calibri Light"/>
              </a:rPr>
              <a:t>ssignments</a:t>
            </a:r>
          </a:p>
          <a:p>
            <a:r>
              <a:rPr lang="en-US" sz="3600" b="1" dirty="0">
                <a:latin typeface="Calibri Light"/>
                <a:cs typeface="Calibri Light"/>
              </a:rPr>
              <a:t>T</a:t>
            </a:r>
            <a:r>
              <a:rPr lang="en-US" sz="3600" dirty="0">
                <a:latin typeface="Calibri Light"/>
                <a:cs typeface="Calibri Light"/>
              </a:rPr>
              <a:t>echnology</a:t>
            </a:r>
          </a:p>
          <a:p>
            <a:r>
              <a:rPr lang="en-US" sz="3600" b="1" dirty="0">
                <a:latin typeface="Calibri Light"/>
                <a:cs typeface="Calibri Light"/>
              </a:rPr>
              <a:t>A</a:t>
            </a:r>
            <a:r>
              <a:rPr lang="en-US" sz="3600" dirty="0">
                <a:latin typeface="Calibri Light"/>
                <a:cs typeface="Calibri Light"/>
              </a:rPr>
              <a:t>ssessment</a:t>
            </a:r>
          </a:p>
          <a:p>
            <a:endParaRPr lang="en-US" sz="360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82674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3A3EB-830C-DC11-A612-6DE098421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Calibri Light"/>
              </a:rPr>
              <a:t>Academic Writing  and Psychology Objectives and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Competencies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C4B78-F853-B125-61F0-C8AF521E5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latin typeface="Calibri"/>
                <a:cs typeface="Calibri"/>
              </a:rPr>
              <a:t>Disciplinary knowledge and application in Psychology</a:t>
            </a:r>
          </a:p>
          <a:p>
            <a:r>
              <a:rPr lang="en-US" sz="2800" dirty="0">
                <a:latin typeface="Calibri"/>
                <a:cs typeface="Calibri"/>
              </a:rPr>
              <a:t>Collegiate writing (AACU Rubric)</a:t>
            </a:r>
          </a:p>
          <a:p>
            <a:r>
              <a:rPr lang="en-US" sz="2800" dirty="0">
                <a:latin typeface="Calibri"/>
                <a:cs typeface="Calibri"/>
              </a:rPr>
              <a:t>Critical Thinking </a:t>
            </a:r>
          </a:p>
          <a:p>
            <a:r>
              <a:rPr lang="en-US" sz="2800" dirty="0">
                <a:latin typeface="Calibri"/>
                <a:cs typeface="Calibri"/>
              </a:rPr>
              <a:t>Deconstruction of source material</a:t>
            </a:r>
          </a:p>
          <a:p>
            <a:r>
              <a:rPr lang="en-US" sz="2800" dirty="0">
                <a:latin typeface="Calibri"/>
                <a:cs typeface="Calibri"/>
              </a:rPr>
              <a:t>Guided research writing</a:t>
            </a:r>
          </a:p>
          <a:p>
            <a:r>
              <a:rPr lang="en-US" sz="2800" dirty="0">
                <a:latin typeface="Calibri"/>
                <a:cs typeface="Calibri"/>
              </a:rPr>
              <a:t>APA documentation</a:t>
            </a:r>
          </a:p>
          <a:p>
            <a:r>
              <a:rPr lang="en-US" sz="2800" dirty="0">
                <a:latin typeface="Calibri"/>
                <a:cs typeface="Calibri"/>
              </a:rPr>
              <a:t>Collaborative presentations</a:t>
            </a:r>
          </a:p>
          <a:p>
            <a:r>
              <a:rPr lang="en-US" sz="2800" dirty="0">
                <a:latin typeface="Calibri"/>
                <a:cs typeface="Calibri"/>
              </a:rPr>
              <a:t>Oral Communication (AACU Rubric)</a:t>
            </a:r>
          </a:p>
          <a:p>
            <a:endParaRPr lang="en-US"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788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DB7353-7D7A-431B-A5B6-A3845E6F2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E8D15D6-6183-4BE1-A315-C7EC9C1A5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2A253FA-4E60-4B4D-94B0-93ECFCF30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1B39AD1-11BD-457B-822C-A873607F4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C286005-78D5-4BE4-AA8B-75CDC07E7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9E4A22D-7E83-4F24-97FE-931A93CAC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351E96B-8DD4-4D5E-A9F0-C47F5F337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FF78610-2475-4756-9EC8-5DA7D8902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7ACAE44-681D-4CBC-B2AB-E5131DF5A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22E4A0-73AA-4722-9C16-F3AF9A33E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B36E626-EBEB-41C0-B224-8DB049DB4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603DEC5-BED4-4DB6-A253-F61CC3674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E9DE6-CA9A-479B-A0FB-0E1BAC7A6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6CB8DC8-E75F-4574-A290-AAB7031BE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CA657E1-3A52-4C23-AA47-EBB2D5C41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4F701B-2A93-464F-A673-54EED5C4C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977C34F-F6C9-4749-B201-7B928802D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3A913E6B-DBE9-4291-A34C-36069ECB8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D415C04-AB5C-4B76-9E49-EEBAEE64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151FDC11-E872-4EAE-A597-822F9FE17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24766B-81CA-44C7-BF11-77A12BA4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2F9962-DEB8-461C-8B4C-C0ED0D8A7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0672E08-EB09-4B8E-8522-24BBC2CFF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47AB64-F3EC-4A1F-BFD4-F0F9DB3DA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132F700-8CFB-4C6C-B542-E0126AFD2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2">
            <a:extLst>
              <a:ext uri="{FF2B5EF4-FFF2-40B4-BE49-F238E27FC236}">
                <a16:creationId xmlns:a16="http://schemas.microsoft.com/office/drawing/2014/main" id="{590E0492-A063-4322-A6F6-50EBE38B5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36127">
            <a:off x="296272" y="1026251"/>
            <a:ext cx="7298578" cy="5088488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811F053-65BC-463F-A052-15EDF07DD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3554541" y="-619573"/>
            <a:ext cx="9016699" cy="8033868"/>
          </a:xfrm>
          <a:custGeom>
            <a:avLst/>
            <a:gdLst>
              <a:gd name="connsiteX0" fmla="*/ 6078066 w 9016699"/>
              <a:gd name="connsiteY0" fmla="*/ 782055 h 8033868"/>
              <a:gd name="connsiteX1" fmla="*/ 8705208 w 9016699"/>
              <a:gd name="connsiteY1" fmla="*/ 3409197 h 8033868"/>
              <a:gd name="connsiteX2" fmla="*/ 8793057 w 9016699"/>
              <a:gd name="connsiteY2" fmla="*/ 3617452 h 8033868"/>
              <a:gd name="connsiteX3" fmla="*/ 9016699 w 9016699"/>
              <a:gd name="connsiteY3" fmla="*/ 4793120 h 8033868"/>
              <a:gd name="connsiteX4" fmla="*/ 8960084 w 9016699"/>
              <a:gd name="connsiteY4" fmla="*/ 5272709 h 8033868"/>
              <a:gd name="connsiteX5" fmla="*/ 8920563 w 9016699"/>
              <a:gd name="connsiteY5" fmla="*/ 5444162 h 8033868"/>
              <a:gd name="connsiteX6" fmla="*/ 6620466 w 9016699"/>
              <a:gd name="connsiteY6" fmla="*/ 7744259 h 8033868"/>
              <a:gd name="connsiteX7" fmla="*/ 6480006 w 9016699"/>
              <a:gd name="connsiteY7" fmla="*/ 7795347 h 8033868"/>
              <a:gd name="connsiteX8" fmla="*/ 4389696 w 9016699"/>
              <a:gd name="connsiteY8" fmla="*/ 7987178 h 8033868"/>
              <a:gd name="connsiteX9" fmla="*/ 3086984 w 9016699"/>
              <a:gd name="connsiteY9" fmla="*/ 7466023 h 8033868"/>
              <a:gd name="connsiteX10" fmla="*/ 3024300 w 9016699"/>
              <a:gd name="connsiteY10" fmla="*/ 7426965 h 8033868"/>
              <a:gd name="connsiteX11" fmla="*/ 519567 w 9016699"/>
              <a:gd name="connsiteY11" fmla="*/ 4922232 h 8033868"/>
              <a:gd name="connsiteX12" fmla="*/ 419495 w 9016699"/>
              <a:gd name="connsiteY12" fmla="*/ 4733719 h 8033868"/>
              <a:gd name="connsiteX13" fmla="*/ 3514 w 9016699"/>
              <a:gd name="connsiteY13" fmla="*/ 3245168 h 8033868"/>
              <a:gd name="connsiteX14" fmla="*/ 4193329 w 9016699"/>
              <a:gd name="connsiteY14" fmla="*/ 36108 h 8033868"/>
              <a:gd name="connsiteX15" fmla="*/ 5977677 w 9016699"/>
              <a:gd name="connsiteY15" fmla="*/ 722908 h 8033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016699" h="8033868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4892A-B16C-0B35-A34B-7A3452A71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860" y="1659076"/>
            <a:ext cx="6450227" cy="3714834"/>
          </a:xfrm>
        </p:spPr>
        <p:txBody>
          <a:bodyPr vert="horz" lIns="228600" tIns="228600" rIns="228600" bIns="0" rtlCol="0" anchor="ctr">
            <a:normAutofit fontScale="90000"/>
          </a:bodyPr>
          <a:lstStyle/>
          <a:p>
            <a:pPr marL="342900" indent="-342900" algn="l">
              <a:lnSpc>
                <a:spcPct val="80000"/>
              </a:lnSpc>
              <a:buFont typeface="Arial"/>
              <a:buChar char="•"/>
            </a:pPr>
            <a:br>
              <a:rPr lang="en-US" sz="2000" spc="-150" dirty="0"/>
            </a:br>
            <a:br>
              <a:rPr lang="en-US" sz="2000" spc="-150" dirty="0"/>
            </a:br>
            <a:br>
              <a:rPr lang="en-US" sz="2000" spc="-150" dirty="0"/>
            </a:br>
            <a:r>
              <a:rPr lang="en-US" sz="4800" b="1" spc="-150" dirty="0">
                <a:solidFill>
                  <a:schemeClr val="bg1"/>
                </a:solidFill>
              </a:rPr>
              <a:t>Memory Paper</a:t>
            </a:r>
            <a:br>
              <a:rPr lang="en-US" sz="4800" b="1" spc="-150" dirty="0"/>
            </a:br>
            <a:r>
              <a:rPr lang="en-US" sz="4800" b="1" spc="-150">
                <a:solidFill>
                  <a:schemeClr val="bg1"/>
                </a:solidFill>
              </a:rPr>
              <a:t>Morality Analysis</a:t>
            </a:r>
            <a:br>
              <a:rPr lang="en-US" sz="4800" b="1" spc="-150" dirty="0"/>
            </a:br>
            <a:r>
              <a:rPr lang="en-US" sz="4800" b="1" spc="-150" dirty="0">
                <a:solidFill>
                  <a:schemeClr val="bg1"/>
                </a:solidFill>
              </a:rPr>
              <a:t> Sleep Deprivation Paper</a:t>
            </a:r>
            <a:br>
              <a:rPr lang="en-US" sz="4800" b="1" spc="-150" dirty="0"/>
            </a:br>
            <a:r>
              <a:rPr lang="en-US" sz="4800" b="1" spc="-150" dirty="0">
                <a:solidFill>
                  <a:schemeClr val="bg1"/>
                </a:solidFill>
              </a:rPr>
              <a:t>Brain Studies</a:t>
            </a:r>
            <a:br>
              <a:rPr lang="en-US" sz="4800" b="1" spc="-150" dirty="0"/>
            </a:br>
            <a:r>
              <a:rPr lang="en-US" sz="4800" b="1" spc="-150" dirty="0">
                <a:solidFill>
                  <a:schemeClr val="bg1"/>
                </a:solidFill>
              </a:rPr>
              <a:t>Adolescence Presentations</a:t>
            </a:r>
            <a:br>
              <a:rPr lang="en-US" sz="4800" b="1" spc="-150" dirty="0"/>
            </a:br>
            <a:r>
              <a:rPr lang="en-US" sz="4800" b="1" spc="-150" dirty="0">
                <a:solidFill>
                  <a:schemeClr val="bg1"/>
                </a:solidFill>
              </a:rPr>
              <a:t>Adolescence Paper</a:t>
            </a:r>
            <a:br>
              <a:rPr lang="en-US" sz="4800" b="1" spc="-150" dirty="0"/>
            </a:br>
            <a:r>
              <a:rPr lang="en-US" sz="4800" b="1" spc="-150" dirty="0">
                <a:solidFill>
                  <a:schemeClr val="bg1"/>
                </a:solidFill>
              </a:rPr>
              <a:t>Film Analysis</a:t>
            </a:r>
            <a:br>
              <a:rPr lang="en-US" sz="4800" b="1" spc="-150" dirty="0"/>
            </a:br>
            <a:br>
              <a:rPr lang="en-US" sz="4400" spc="-150" dirty="0"/>
            </a:br>
            <a:r>
              <a:rPr lang="en-US" sz="2000" spc="-150" dirty="0">
                <a:solidFill>
                  <a:schemeClr val="bg1"/>
                </a:solidFill>
              </a:rPr>
              <a:t> </a:t>
            </a:r>
            <a:br>
              <a:rPr lang="en-US" sz="2000" spc="-150" dirty="0"/>
            </a:br>
            <a:endParaRPr lang="en-US" sz="2000" spc="-150">
              <a:solidFill>
                <a:schemeClr val="bg1"/>
              </a:solidFill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4E59B2-A607-D30A-BD15-6189EBF69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64" y="2457450"/>
            <a:ext cx="2131409" cy="2342204"/>
          </a:xfrm>
        </p:spPr>
        <p:txBody>
          <a:bodyPr vert="horz" lIns="91440" tIns="0" rIns="91440" bIns="4572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400" b="1" dirty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Papers</a:t>
            </a:r>
          </a:p>
          <a:p>
            <a:pPr>
              <a:lnSpc>
                <a:spcPct val="100000"/>
              </a:lnSpc>
            </a:pPr>
            <a:r>
              <a:rPr lang="en-US" sz="4400" b="1" dirty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and </a:t>
            </a:r>
          </a:p>
          <a:p>
            <a:pPr>
              <a:lnSpc>
                <a:spcPct val="100000"/>
              </a:lnSpc>
            </a:pPr>
            <a:r>
              <a:rPr lang="en-US" sz="4400" b="1" dirty="0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736146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1EDE-5423-435C-B149-87AB1BC22B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64C29E-DF30-4DC6-AB95-2016F9A70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2979" y="3758782"/>
            <a:ext cx="8673427" cy="1322587"/>
          </a:xfrm>
        </p:spPr>
        <p:txBody>
          <a:bodyPr vert="horz" lIns="91440" tIns="0" rIns="91440" bIns="45720" rtlCol="0" anchor="t">
            <a:normAutofit/>
          </a:bodyPr>
          <a:lstStyle/>
          <a:p>
            <a:r>
              <a:rPr lang="en-US" dirty="0"/>
              <a:t>Pat Morelli</a:t>
            </a:r>
          </a:p>
          <a:p>
            <a:r>
              <a:rPr lang="en-US" dirty="0">
                <a:solidFill>
                  <a:schemeClr val="bg1"/>
                </a:solidFill>
              </a:rPr>
              <a:t>pmorelli@hartford.edu</a:t>
            </a:r>
          </a:p>
          <a:p>
            <a:r>
              <a:rPr lang="en-US" dirty="0">
                <a:solidFill>
                  <a:schemeClr val="bg1"/>
                </a:solidFill>
              </a:rPr>
              <a:t>morepat07@cox. net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0FA1B-5022-47AB-A0AE-8F5C5797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27D99-645F-4FCF-9573-FDFE2A3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87568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AB34632-EE39-4722-B8A6-C2A6B86CC8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8A5EB6-E9B8-417D-B09E-03811FBC9B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5CEF65-757A-4D05-90BA-ED40BC2E515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441</Words>
  <Application>Microsoft Office PowerPoint</Application>
  <PresentationFormat>Widescreen</PresentationFormat>
  <Paragraphs>135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Atlas</vt:lpstr>
      <vt:lpstr>Atlantic Center for  Learning Communities</vt:lpstr>
      <vt:lpstr>          Pat Morelli Academic Writing Instructor for 26 years Learning Community Instructor  for 22 years pmorelli@hartford.edu Previous affiliation: University of Hartford  Learning Communities from 1997 --&gt; 2020    </vt:lpstr>
      <vt:lpstr>Truncated Session Summary</vt:lpstr>
      <vt:lpstr>Or . . . the agenda </vt:lpstr>
      <vt:lpstr>Goals: Disciplinary knowledge Writing competency Sense of Community Enrollment &amp; Retention</vt:lpstr>
      <vt:lpstr>The Integrated Learning Block</vt:lpstr>
      <vt:lpstr>The OATA schema</vt:lpstr>
      <vt:lpstr>Academic Writing  and Psychology Objectives and Competencies</vt:lpstr>
      <vt:lpstr>   Memory Paper Morality Analysis  Sleep Deprivation Paper Brain Studies Adolescence Presentations Adolescence Paper Film Analysis   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/>
  <cp:lastModifiedBy/>
  <cp:revision>968</cp:revision>
  <dcterms:created xsi:type="dcterms:W3CDTF">2023-09-05T22:33:03Z</dcterms:created>
  <dcterms:modified xsi:type="dcterms:W3CDTF">2023-10-27T13:40:58Z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