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 id="262"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D30E09-2F15-41EA-9BCC-7D271354A58A}" type="datetimeFigureOut">
              <a:rPr lang="en-US" smtClean="0"/>
              <a:t>10/19/2023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905246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30E09-2F15-41EA-9BCC-7D271354A58A}" type="datetimeFigureOut">
              <a:rPr lang="en-US" smtClean="0"/>
              <a:t>10/19/2023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70698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D30E09-2F15-41EA-9BCC-7D271354A58A}" type="datetimeFigureOut">
              <a:rPr lang="en-US" smtClean="0"/>
              <a:t>10/19/2023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1640816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2356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30E09-2F15-41EA-9BCC-7D271354A58A}" type="datetimeFigureOut">
              <a:rPr lang="en-US" smtClean="0"/>
              <a:t>10/19/2023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307920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30E09-2F15-41EA-9BCC-7D271354A58A}" type="datetimeFigureOut">
              <a:rPr lang="en-US" smtClean="0"/>
              <a:t>10/19/2023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310963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ED30E09-2F15-41EA-9BCC-7D271354A58A}" type="datetimeFigureOut">
              <a:rPr lang="en-US" smtClean="0"/>
              <a:t>10/19/2023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59922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052431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543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553004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93984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68013FB-33E1-4BAD-A040-29B9C2AA6526}"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069580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30E09-2F15-41EA-9BCC-7D271354A58A}" type="datetimeFigureOut">
              <a:rPr lang="en-US" smtClean="0"/>
              <a:t>10/19/2023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740912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ED30E09-2F15-41EA-9BCC-7D271354A58A}" type="datetimeFigureOut">
              <a:rPr lang="en-US" smtClean="0"/>
              <a:t>10/19/2023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779629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ED30E09-2F15-41EA-9BCC-7D271354A58A}" type="datetimeFigureOut">
              <a:rPr lang="en-US" smtClean="0"/>
              <a:t>10/19/2023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1484613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30E09-2F15-41EA-9BCC-7D271354A58A}" type="datetimeFigureOut">
              <a:rPr lang="en-US" smtClean="0"/>
              <a:t>10/19/2023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013FB-33E1-4BAD-A040-29B9C2AA6526}" type="slidenum">
              <a:rPr lang="en-US" smtClean="0"/>
              <a:t>‹#›</a:t>
            </a:fld>
            <a:endParaRPr lang="en-US"/>
          </a:p>
        </p:txBody>
      </p:sp>
    </p:spTree>
    <p:extLst>
      <p:ext uri="{BB962C8B-B14F-4D97-AF65-F5344CB8AC3E}">
        <p14:creationId xmlns:p14="http://schemas.microsoft.com/office/powerpoint/2010/main" val="2197363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ED30E09-2F15-41EA-9BCC-7D271354A58A}" type="datetimeFigureOut">
              <a:rPr lang="en-US" smtClean="0"/>
              <a:t>10/19/2023</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68013FB-33E1-4BAD-A040-29B9C2AA6526}" type="slidenum">
              <a:rPr lang="en-US" smtClean="0"/>
              <a:t>‹#›</a:t>
            </a:fld>
            <a:endParaRPr lang="en-US"/>
          </a:p>
        </p:txBody>
      </p:sp>
    </p:spTree>
    <p:extLst>
      <p:ext uri="{BB962C8B-B14F-4D97-AF65-F5344CB8AC3E}">
        <p14:creationId xmlns:p14="http://schemas.microsoft.com/office/powerpoint/2010/main" val="255224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ED30E09-2F15-41EA-9BCC-7D271354A58A}" type="datetimeFigureOut">
              <a:rPr lang="en-US" smtClean="0"/>
              <a:t>10/19/2023</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68013FB-33E1-4BAD-A040-29B9C2AA6526}" type="slidenum">
              <a:rPr lang="en-US" smtClean="0"/>
              <a:t>‹#›</a:t>
            </a:fld>
            <a:endParaRPr lang="en-US"/>
          </a:p>
        </p:txBody>
      </p:sp>
    </p:spTree>
    <p:extLst>
      <p:ext uri="{BB962C8B-B14F-4D97-AF65-F5344CB8AC3E}">
        <p14:creationId xmlns:p14="http://schemas.microsoft.com/office/powerpoint/2010/main" val="14670629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kingsborough.emsicc.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bls.gov/ooh"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onetonline.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D2E2-16AE-1C26-00F3-B261A0611490}"/>
              </a:ext>
            </a:extLst>
          </p:cNvPr>
          <p:cNvSpPr>
            <a:spLocks noGrp="1"/>
          </p:cNvSpPr>
          <p:nvPr>
            <p:ph type="ctrTitle"/>
          </p:nvPr>
        </p:nvSpPr>
        <p:spPr/>
        <p:txBody>
          <a:bodyPr/>
          <a:lstStyle/>
          <a:p>
            <a:r>
              <a:rPr lang="en-US" sz="4000" dirty="0"/>
              <a:t>Career Counseling in Learning Communities</a:t>
            </a:r>
            <a:endParaRPr lang="en-US" dirty="0"/>
          </a:p>
        </p:txBody>
      </p:sp>
      <p:sp>
        <p:nvSpPr>
          <p:cNvPr id="3" name="Subtitle 2">
            <a:extLst>
              <a:ext uri="{FF2B5EF4-FFF2-40B4-BE49-F238E27FC236}">
                <a16:creationId xmlns:a16="http://schemas.microsoft.com/office/drawing/2014/main" id="{A86742F8-8881-AA3C-A9CF-1CB51A9715D8}"/>
              </a:ext>
            </a:extLst>
          </p:cNvPr>
          <p:cNvSpPr>
            <a:spLocks noGrp="1"/>
          </p:cNvSpPr>
          <p:nvPr>
            <p:ph type="subTitle" idx="1"/>
          </p:nvPr>
        </p:nvSpPr>
        <p:spPr>
          <a:xfrm>
            <a:off x="680322" y="4394039"/>
            <a:ext cx="8144134" cy="2205544"/>
          </a:xfrm>
        </p:spPr>
        <p:txBody>
          <a:bodyPr>
            <a:normAutofit fontScale="92500" lnSpcReduction="10000"/>
          </a:bodyPr>
          <a:lstStyle/>
          <a:p>
            <a:r>
              <a:rPr lang="en-US" dirty="0"/>
              <a:t>George J. Hill </a:t>
            </a:r>
          </a:p>
          <a:p>
            <a:r>
              <a:rPr lang="en-US" dirty="0"/>
              <a:t>Senior Academic Advisor and Coordinator of Peer Mentoring</a:t>
            </a:r>
          </a:p>
          <a:p>
            <a:endParaRPr lang="en-US" dirty="0"/>
          </a:p>
          <a:p>
            <a:r>
              <a:rPr lang="en-US" dirty="0"/>
              <a:t>Lisa Paler-</a:t>
            </a:r>
            <a:r>
              <a:rPr lang="en-US" dirty="0" err="1"/>
              <a:t>Holzmann</a:t>
            </a:r>
            <a:endParaRPr lang="en-US" dirty="0"/>
          </a:p>
          <a:p>
            <a:r>
              <a:rPr lang="en-US" dirty="0"/>
              <a:t> Assistant Professor of Psychology</a:t>
            </a:r>
          </a:p>
          <a:p>
            <a:r>
              <a:rPr lang="en-US" dirty="0"/>
              <a:t> Kingsborough Community College</a:t>
            </a:r>
          </a:p>
        </p:txBody>
      </p:sp>
    </p:spTree>
    <p:extLst>
      <p:ext uri="{BB962C8B-B14F-4D97-AF65-F5344CB8AC3E}">
        <p14:creationId xmlns:p14="http://schemas.microsoft.com/office/powerpoint/2010/main" val="3542834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565A4-8F4A-FCC7-FC3E-9745DF57ADD0}"/>
              </a:ext>
            </a:extLst>
          </p:cNvPr>
          <p:cNvSpPr>
            <a:spLocks noGrp="1"/>
          </p:cNvSpPr>
          <p:nvPr>
            <p:ph type="title"/>
          </p:nvPr>
        </p:nvSpPr>
        <p:spPr/>
        <p:txBody>
          <a:bodyPr/>
          <a:lstStyle/>
          <a:p>
            <a:r>
              <a:rPr lang="en-US" dirty="0"/>
              <a:t>About our Learning Community</a:t>
            </a:r>
          </a:p>
        </p:txBody>
      </p:sp>
      <p:sp>
        <p:nvSpPr>
          <p:cNvPr id="3" name="Content Placeholder 2">
            <a:extLst>
              <a:ext uri="{FF2B5EF4-FFF2-40B4-BE49-F238E27FC236}">
                <a16:creationId xmlns:a16="http://schemas.microsoft.com/office/drawing/2014/main" id="{E743002B-5E91-C127-9C79-D9BC91D7CCD0}"/>
              </a:ext>
            </a:extLst>
          </p:cNvPr>
          <p:cNvSpPr>
            <a:spLocks noGrp="1"/>
          </p:cNvSpPr>
          <p:nvPr>
            <p:ph idx="1"/>
          </p:nvPr>
        </p:nvSpPr>
        <p:spPr/>
        <p:txBody>
          <a:bodyPr>
            <a:normAutofit/>
          </a:bodyPr>
          <a:lstStyle/>
          <a:p>
            <a:r>
              <a:rPr lang="en-US" dirty="0"/>
              <a:t>Our Learning Community is an Allied Health focused LC aimed at students who are interested in applying to programs such as Nursing, Surgical Tech, Paramedic, and other Allied Health majors.</a:t>
            </a:r>
          </a:p>
          <a:p>
            <a:r>
              <a:rPr lang="en-US" dirty="0"/>
              <a:t>The classes in the link are:</a:t>
            </a:r>
          </a:p>
          <a:p>
            <a:pPr lvl="1"/>
            <a:r>
              <a:rPr lang="en-US" dirty="0"/>
              <a:t>Bio 11 (Anatomy &amp; Physiology 1)</a:t>
            </a:r>
          </a:p>
          <a:p>
            <a:pPr lvl="1"/>
            <a:r>
              <a:rPr lang="en-US" dirty="0" err="1"/>
              <a:t>Psy</a:t>
            </a:r>
            <a:r>
              <a:rPr lang="en-US" dirty="0"/>
              <a:t> 11 (Intro to Psychology)</a:t>
            </a:r>
          </a:p>
          <a:p>
            <a:pPr lvl="1"/>
            <a:r>
              <a:rPr lang="en-US" dirty="0"/>
              <a:t>SD-10 (Freshman Seminar)</a:t>
            </a:r>
          </a:p>
        </p:txBody>
      </p:sp>
    </p:spTree>
    <p:extLst>
      <p:ext uri="{BB962C8B-B14F-4D97-AF65-F5344CB8AC3E}">
        <p14:creationId xmlns:p14="http://schemas.microsoft.com/office/powerpoint/2010/main" val="242186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44AF0-DA5E-13BC-2BE8-B31568F01AC3}"/>
              </a:ext>
            </a:extLst>
          </p:cNvPr>
          <p:cNvSpPr>
            <a:spLocks noGrp="1"/>
          </p:cNvSpPr>
          <p:nvPr>
            <p:ph type="title"/>
          </p:nvPr>
        </p:nvSpPr>
        <p:spPr/>
        <p:txBody>
          <a:bodyPr/>
          <a:lstStyle/>
          <a:p>
            <a:r>
              <a:rPr lang="en-US" dirty="0"/>
              <a:t>What did you want to be when you grew up?</a:t>
            </a:r>
          </a:p>
        </p:txBody>
      </p:sp>
      <p:sp>
        <p:nvSpPr>
          <p:cNvPr id="3" name="Content Placeholder 2">
            <a:extLst>
              <a:ext uri="{FF2B5EF4-FFF2-40B4-BE49-F238E27FC236}">
                <a16:creationId xmlns:a16="http://schemas.microsoft.com/office/drawing/2014/main" id="{04322456-2BEF-CAC4-EFB3-A183A41D950D}"/>
              </a:ext>
            </a:extLst>
          </p:cNvPr>
          <p:cNvSpPr>
            <a:spLocks noGrp="1"/>
          </p:cNvSpPr>
          <p:nvPr>
            <p:ph idx="1"/>
          </p:nvPr>
        </p:nvSpPr>
        <p:spPr/>
        <p:txBody>
          <a:bodyPr/>
          <a:lstStyle/>
          <a:p>
            <a:r>
              <a:rPr lang="en-US" dirty="0"/>
              <a:t>Think back to your first semester of college. What did you think your career would be?</a:t>
            </a:r>
          </a:p>
          <a:p>
            <a:r>
              <a:rPr lang="en-US" dirty="0"/>
              <a:t>Did you end up doing that?</a:t>
            </a:r>
          </a:p>
          <a:p>
            <a:r>
              <a:rPr lang="en-US" dirty="0"/>
              <a:t>What experiences did you have in college and later that helped shape your career path?</a:t>
            </a:r>
          </a:p>
          <a:p>
            <a:r>
              <a:rPr lang="en-US" dirty="0"/>
              <a:t>What pressures did you feel as you explored your options?</a:t>
            </a:r>
          </a:p>
        </p:txBody>
      </p:sp>
    </p:spTree>
    <p:extLst>
      <p:ext uri="{BB962C8B-B14F-4D97-AF65-F5344CB8AC3E}">
        <p14:creationId xmlns:p14="http://schemas.microsoft.com/office/powerpoint/2010/main" val="3662486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C66CD-C176-E911-6CA8-A48BD37178A1}"/>
              </a:ext>
            </a:extLst>
          </p:cNvPr>
          <p:cNvSpPr>
            <a:spLocks noGrp="1"/>
          </p:cNvSpPr>
          <p:nvPr>
            <p:ph type="title"/>
          </p:nvPr>
        </p:nvSpPr>
        <p:spPr/>
        <p:txBody>
          <a:bodyPr/>
          <a:lstStyle/>
          <a:p>
            <a:r>
              <a:rPr lang="en-US" dirty="0"/>
              <a:t>A Career Assessment (SD-10)</a:t>
            </a:r>
          </a:p>
        </p:txBody>
      </p:sp>
      <p:sp>
        <p:nvSpPr>
          <p:cNvPr id="3" name="Content Placeholder 2">
            <a:extLst>
              <a:ext uri="{FF2B5EF4-FFF2-40B4-BE49-F238E27FC236}">
                <a16:creationId xmlns:a16="http://schemas.microsoft.com/office/drawing/2014/main" id="{18BAD48A-1F3D-2D0D-A362-F5DD81E9B4B8}"/>
              </a:ext>
            </a:extLst>
          </p:cNvPr>
          <p:cNvSpPr>
            <a:spLocks noGrp="1"/>
          </p:cNvSpPr>
          <p:nvPr>
            <p:ph idx="1"/>
          </p:nvPr>
        </p:nvSpPr>
        <p:spPr/>
        <p:txBody>
          <a:bodyPr/>
          <a:lstStyle/>
          <a:p>
            <a:r>
              <a:rPr lang="en-US" dirty="0"/>
              <a:t>Go to </a:t>
            </a:r>
            <a:r>
              <a:rPr lang="en-US" dirty="0">
                <a:hlinkClick r:id="rId2"/>
              </a:rPr>
              <a:t>https://kingsborough.emsicc.com/</a:t>
            </a:r>
            <a:endParaRPr lang="en-US" dirty="0"/>
          </a:p>
          <a:p>
            <a:r>
              <a:rPr lang="en-US" dirty="0"/>
              <a:t>Click “Take The Assessment”</a:t>
            </a:r>
          </a:p>
          <a:p>
            <a:r>
              <a:rPr lang="en-US" dirty="0"/>
              <a:t>Select “Detailed Assessment (60 Questions)”</a:t>
            </a:r>
          </a:p>
        </p:txBody>
      </p:sp>
    </p:spTree>
    <p:extLst>
      <p:ext uri="{BB962C8B-B14F-4D97-AF65-F5344CB8AC3E}">
        <p14:creationId xmlns:p14="http://schemas.microsoft.com/office/powerpoint/2010/main" val="3735576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49AF-E1C9-4E90-72F7-4AE72060C32F}"/>
              </a:ext>
            </a:extLst>
          </p:cNvPr>
          <p:cNvSpPr>
            <a:spLocks noGrp="1"/>
          </p:cNvSpPr>
          <p:nvPr>
            <p:ph type="title"/>
          </p:nvPr>
        </p:nvSpPr>
        <p:spPr/>
        <p:txBody>
          <a:bodyPr/>
          <a:lstStyle/>
          <a:p>
            <a:r>
              <a:rPr lang="en-US" dirty="0"/>
              <a:t>Occupational Outlook Handbook (SD-10)</a:t>
            </a:r>
          </a:p>
        </p:txBody>
      </p:sp>
      <p:sp>
        <p:nvSpPr>
          <p:cNvPr id="3" name="Content Placeholder 2">
            <a:extLst>
              <a:ext uri="{FF2B5EF4-FFF2-40B4-BE49-F238E27FC236}">
                <a16:creationId xmlns:a16="http://schemas.microsoft.com/office/drawing/2014/main" id="{9087D2C2-EB4D-8456-82D4-6C266D0F3FE3}"/>
              </a:ext>
            </a:extLst>
          </p:cNvPr>
          <p:cNvSpPr>
            <a:spLocks noGrp="1"/>
          </p:cNvSpPr>
          <p:nvPr>
            <p:ph idx="1"/>
          </p:nvPr>
        </p:nvSpPr>
        <p:spPr/>
        <p:txBody>
          <a:bodyPr/>
          <a:lstStyle/>
          <a:p>
            <a:r>
              <a:rPr lang="en-US" dirty="0"/>
              <a:t>The Occupational Outlook Handbook is available at </a:t>
            </a:r>
            <a:r>
              <a:rPr lang="en-US" dirty="0">
                <a:hlinkClick r:id="rId2"/>
              </a:rPr>
              <a:t>www.bls.gov/ooh</a:t>
            </a:r>
            <a:endParaRPr lang="en-US" dirty="0"/>
          </a:p>
          <a:p>
            <a:r>
              <a:rPr lang="en-US" dirty="0"/>
              <a:t>It is updated every 2 years and gives a broad description of every type of job or career, including:</a:t>
            </a:r>
          </a:p>
          <a:p>
            <a:pPr lvl="1"/>
            <a:r>
              <a:rPr lang="en-US" dirty="0"/>
              <a:t>Average salary</a:t>
            </a:r>
          </a:p>
          <a:p>
            <a:pPr lvl="1"/>
            <a:r>
              <a:rPr lang="en-US" dirty="0"/>
              <a:t>Job Outlook (projected to grow or shrink over the next 10 years)</a:t>
            </a:r>
          </a:p>
          <a:p>
            <a:pPr lvl="1"/>
            <a:r>
              <a:rPr lang="en-US" dirty="0"/>
              <a:t>Required education/licenses </a:t>
            </a:r>
          </a:p>
          <a:p>
            <a:pPr lvl="1"/>
            <a:r>
              <a:rPr lang="en-US" dirty="0"/>
              <a:t>Job duties</a:t>
            </a:r>
          </a:p>
          <a:p>
            <a:pPr lvl="1"/>
            <a:r>
              <a:rPr lang="en-US" dirty="0"/>
              <a:t>Needed skills</a:t>
            </a:r>
          </a:p>
          <a:p>
            <a:pPr lvl="1"/>
            <a:r>
              <a:rPr lang="en-US" dirty="0"/>
              <a:t>Job environment</a:t>
            </a:r>
          </a:p>
          <a:p>
            <a:pPr lvl="1"/>
            <a:endParaRPr lang="en-US" dirty="0"/>
          </a:p>
        </p:txBody>
      </p:sp>
    </p:spTree>
    <p:extLst>
      <p:ext uri="{BB962C8B-B14F-4D97-AF65-F5344CB8AC3E}">
        <p14:creationId xmlns:p14="http://schemas.microsoft.com/office/powerpoint/2010/main" val="1099640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6174-E650-0E2B-6BBF-922B5E9E7F6B}"/>
              </a:ext>
            </a:extLst>
          </p:cNvPr>
          <p:cNvSpPr>
            <a:spLocks noGrp="1"/>
          </p:cNvSpPr>
          <p:nvPr>
            <p:ph type="title"/>
          </p:nvPr>
        </p:nvSpPr>
        <p:spPr/>
        <p:txBody>
          <a:bodyPr/>
          <a:lstStyle/>
          <a:p>
            <a:r>
              <a:rPr lang="en-US" dirty="0"/>
              <a:t>O*net (</a:t>
            </a:r>
            <a:r>
              <a:rPr lang="en-US" dirty="0" err="1"/>
              <a:t>Psy</a:t>
            </a:r>
            <a:r>
              <a:rPr lang="en-US" dirty="0"/>
              <a:t> 11)</a:t>
            </a:r>
          </a:p>
        </p:txBody>
      </p:sp>
      <p:sp>
        <p:nvSpPr>
          <p:cNvPr id="3" name="Content Placeholder 2">
            <a:extLst>
              <a:ext uri="{FF2B5EF4-FFF2-40B4-BE49-F238E27FC236}">
                <a16:creationId xmlns:a16="http://schemas.microsoft.com/office/drawing/2014/main" id="{D8FB773C-FF0B-561C-F429-E0AE7ACA4E80}"/>
              </a:ext>
            </a:extLst>
          </p:cNvPr>
          <p:cNvSpPr>
            <a:spLocks noGrp="1"/>
          </p:cNvSpPr>
          <p:nvPr>
            <p:ph idx="1"/>
          </p:nvPr>
        </p:nvSpPr>
        <p:spPr/>
        <p:txBody>
          <a:bodyPr/>
          <a:lstStyle/>
          <a:p>
            <a:r>
              <a:rPr lang="en-US" dirty="0">
                <a:hlinkClick r:id="rId2"/>
              </a:rPr>
              <a:t>https://www.onetonline.org</a:t>
            </a:r>
            <a:endParaRPr lang="en-US" dirty="0"/>
          </a:p>
          <a:p>
            <a:r>
              <a:rPr lang="en-US" dirty="0"/>
              <a:t>O*net focuses on:</a:t>
            </a:r>
          </a:p>
          <a:p>
            <a:pPr lvl="1"/>
            <a:r>
              <a:rPr lang="en-US" dirty="0"/>
              <a:t>Skills </a:t>
            </a:r>
          </a:p>
          <a:p>
            <a:pPr lvl="1"/>
            <a:r>
              <a:rPr lang="en-US" dirty="0"/>
              <a:t>Knowledge </a:t>
            </a:r>
          </a:p>
          <a:p>
            <a:pPr lvl="1"/>
            <a:r>
              <a:rPr lang="en-US" dirty="0"/>
              <a:t>Values</a:t>
            </a:r>
          </a:p>
          <a:p>
            <a:pPr lvl="1"/>
            <a:r>
              <a:rPr lang="en-US" dirty="0"/>
              <a:t>Interests as they relate to careers</a:t>
            </a:r>
          </a:p>
          <a:p>
            <a:r>
              <a:rPr lang="en-US" dirty="0"/>
              <a:t>This makes it useful in discussing Personality and Career Choice</a:t>
            </a:r>
          </a:p>
        </p:txBody>
      </p:sp>
    </p:spTree>
    <p:extLst>
      <p:ext uri="{BB962C8B-B14F-4D97-AF65-F5344CB8AC3E}">
        <p14:creationId xmlns:p14="http://schemas.microsoft.com/office/powerpoint/2010/main" val="935104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E3464-FB53-7A8D-CB25-5C17811B9BE6}"/>
              </a:ext>
            </a:extLst>
          </p:cNvPr>
          <p:cNvSpPr>
            <a:spLocks noGrp="1"/>
          </p:cNvSpPr>
          <p:nvPr>
            <p:ph type="title"/>
          </p:nvPr>
        </p:nvSpPr>
        <p:spPr/>
        <p:txBody>
          <a:bodyPr/>
          <a:lstStyle/>
          <a:p>
            <a:r>
              <a:rPr lang="en-US" dirty="0"/>
              <a:t>Our Joint Assignment (Bio/</a:t>
            </a:r>
            <a:r>
              <a:rPr lang="en-US" dirty="0" err="1"/>
              <a:t>Psy</a:t>
            </a:r>
            <a:r>
              <a:rPr lang="en-US" dirty="0"/>
              <a:t>/SD)</a:t>
            </a:r>
          </a:p>
        </p:txBody>
      </p:sp>
      <p:sp>
        <p:nvSpPr>
          <p:cNvPr id="3" name="Content Placeholder 2">
            <a:extLst>
              <a:ext uri="{FF2B5EF4-FFF2-40B4-BE49-F238E27FC236}">
                <a16:creationId xmlns:a16="http://schemas.microsoft.com/office/drawing/2014/main" id="{9DDF5349-3AC7-D4A3-60C7-BC25684AB845}"/>
              </a:ext>
            </a:extLst>
          </p:cNvPr>
          <p:cNvSpPr>
            <a:spLocks noGrp="1"/>
          </p:cNvSpPr>
          <p:nvPr>
            <p:ph idx="1"/>
          </p:nvPr>
        </p:nvSpPr>
        <p:spPr/>
        <p:txBody>
          <a:bodyPr>
            <a:normAutofit lnSpcReduction="10000"/>
          </a:bodyPr>
          <a:lstStyle/>
          <a:p>
            <a:r>
              <a:rPr lang="en-US" dirty="0"/>
              <a:t>Students may choose one of three topics (Self Care, Career Exploration, and Scientific Method) to write an integrative paper that counts in all three classes. The Prompt for the Career </a:t>
            </a:r>
            <a:r>
              <a:rPr lang="en-US"/>
              <a:t>Exploration option is:</a:t>
            </a:r>
            <a:endParaRPr lang="en-US" dirty="0"/>
          </a:p>
          <a:p>
            <a:pPr lvl="1"/>
            <a:r>
              <a:rPr lang="en-US" b="1" dirty="0"/>
              <a:t>Career planning: </a:t>
            </a:r>
            <a:r>
              <a:rPr lang="en-US" dirty="0"/>
              <a:t>What did you learn that is relevant to your future career and academic progress from all three classes? Is there material covered that you anticipate using in your other classes or your future career? Or have you learned things that give you new insights or perspectives on the career you are currently considering? Discuss whether taking these three courses concurrently informed your career-planning and academic progress that would have been different had you taken each course in a different semester.</a:t>
            </a:r>
          </a:p>
        </p:txBody>
      </p:sp>
    </p:spTree>
    <p:extLst>
      <p:ext uri="{BB962C8B-B14F-4D97-AF65-F5344CB8AC3E}">
        <p14:creationId xmlns:p14="http://schemas.microsoft.com/office/powerpoint/2010/main" val="2035253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C6761-1FF8-E8C2-C397-A03E4F95369B}"/>
              </a:ext>
            </a:extLst>
          </p:cNvPr>
          <p:cNvSpPr>
            <a:spLocks noGrp="1"/>
          </p:cNvSpPr>
          <p:nvPr>
            <p:ph type="title"/>
          </p:nvPr>
        </p:nvSpPr>
        <p:spPr/>
        <p:txBody>
          <a:bodyPr/>
          <a:lstStyle/>
          <a:p>
            <a:r>
              <a:rPr lang="en-US" dirty="0"/>
              <a:t>Questions and Discussion</a:t>
            </a:r>
          </a:p>
        </p:txBody>
      </p:sp>
      <p:pic>
        <p:nvPicPr>
          <p:cNvPr id="5" name="Content Placeholder 4" descr="Customer review outline">
            <a:extLst>
              <a:ext uri="{FF2B5EF4-FFF2-40B4-BE49-F238E27FC236}">
                <a16:creationId xmlns:a16="http://schemas.microsoft.com/office/drawing/2014/main" id="{986E3A6C-A478-23FF-F5F8-6FC189067F88}"/>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54391" y="2187856"/>
            <a:ext cx="3283218" cy="3283218"/>
          </a:xfrm>
        </p:spPr>
      </p:pic>
    </p:spTree>
    <p:extLst>
      <p:ext uri="{BB962C8B-B14F-4D97-AF65-F5344CB8AC3E}">
        <p14:creationId xmlns:p14="http://schemas.microsoft.com/office/powerpoint/2010/main" val="183503895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347</TotalTime>
  <Words>431</Words>
  <Application>Microsoft Office PowerPoint</Application>
  <PresentationFormat>Widescreen</PresentationFormat>
  <Paragraphs>43</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Trebuchet MS</vt:lpstr>
      <vt:lpstr>Berlin</vt:lpstr>
      <vt:lpstr>Career Counseling in Learning Communities</vt:lpstr>
      <vt:lpstr>About our Learning Community</vt:lpstr>
      <vt:lpstr>What did you want to be when you grew up?</vt:lpstr>
      <vt:lpstr>A Career Assessment (SD-10)</vt:lpstr>
      <vt:lpstr>Occupational Outlook Handbook (SD-10)</vt:lpstr>
      <vt:lpstr>O*net (Psy 11)</vt:lpstr>
      <vt:lpstr>Our Joint Assignment (Bio/Psy/SD)</vt:lpstr>
      <vt:lpstr>Questions and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Harnessing Wrap-around Success: Reaching the Whole Student</dc:title>
  <dc:creator>George Hill</dc:creator>
  <cp:lastModifiedBy>George Hill</cp:lastModifiedBy>
  <cp:revision>7</cp:revision>
  <dcterms:created xsi:type="dcterms:W3CDTF">2022-10-14T14:38:22Z</dcterms:created>
  <dcterms:modified xsi:type="dcterms:W3CDTF">2023-10-19T11:49:58Z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2022-10-14T17:55:03Z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5b6af612-c4f7-475c-a2e9-0cced33f6226</vt:lpwstr>
  </property>
  <property fmtid="{D5CDD505-2E9C-101B-9397-08002B2CF9AE}" pid="8" name="MSIP_Label_fa1855b2-0a05-4494-a903-f3f23f3f98e0_ContentBits">
    <vt:lpwstr>0</vt:lpwstr>
  </property>
</Properties>
</file>