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</p:sldMasterIdLst>
  <p:sldIdLst>
    <p:sldId id="256" r:id="rId2"/>
    <p:sldId id="285" r:id="rId3"/>
    <p:sldId id="286" r:id="rId4"/>
    <p:sldId id="288" r:id="rId5"/>
    <p:sldId id="268" r:id="rId6"/>
    <p:sldId id="272" r:id="rId7"/>
    <p:sldId id="258" r:id="rId8"/>
    <p:sldId id="290" r:id="rId9"/>
    <p:sldId id="289" r:id="rId10"/>
    <p:sldId id="291" r:id="rId11"/>
    <p:sldId id="29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27"/>
  </p:normalViewPr>
  <p:slideViewPr>
    <p:cSldViewPr snapToGrid="0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8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102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39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75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87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6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2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3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90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22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21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vingbeyondthebox.blog/2022/07/28/me-new-and-improvd/" TargetMode="External"/><Relationship Id="rId2" Type="http://schemas.openxmlformats.org/officeDocument/2006/relationships/hyperlink" Target="mailto:Sandra.l.eno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3A5D4D5B-C6C6-4E8C-C492-A8BC0B59A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46" r="99" b="1"/>
          <a:stretch/>
        </p:blipFill>
        <p:spPr>
          <a:xfrm>
            <a:off x="83148" y="-89256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6F70A5-F695-61B6-E509-DD4FB7E38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pPr algn="l"/>
            <a:r>
              <a:rPr lang="en-US" sz="4600" dirty="0"/>
              <a:t>Building that village for learning and community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7238D-282C-DBA6-69A6-ED837816F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945476" cy="4873625"/>
          </a:xfrm>
        </p:spPr>
        <p:txBody>
          <a:bodyPr>
            <a:normAutofit fontScale="92500"/>
          </a:bodyPr>
          <a:lstStyle/>
          <a:p>
            <a:pPr algn="l"/>
            <a:endParaRPr lang="en-US" sz="2000" dirty="0"/>
          </a:p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Strategies and practices for creating community and engaged learning</a:t>
            </a:r>
          </a:p>
          <a:p>
            <a:pPr marL="0" indent="0" algn="l">
              <a:buNone/>
            </a:pP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Sandra Enos, </a:t>
            </a:r>
          </a:p>
          <a:p>
            <a:pPr marL="0" indent="0" algn="l">
              <a:buNone/>
            </a:pPr>
            <a:r>
              <a:rPr lang="en-US" sz="4000" b="1">
                <a:solidFill>
                  <a:schemeClr val="bg1"/>
                </a:solidFill>
              </a:rPr>
              <a:t>ACLC </a:t>
            </a:r>
            <a:r>
              <a:rPr lang="en-US" sz="4000" b="1" dirty="0">
                <a:solidFill>
                  <a:schemeClr val="bg1"/>
                </a:solidFill>
              </a:rPr>
              <a:t>Curriculum Planning Retreat 2023</a:t>
            </a:r>
          </a:p>
          <a:p>
            <a:pPr algn="l"/>
            <a:r>
              <a:rPr lang="en-US" sz="2000" dirty="0"/>
              <a:t>Sandra Enos, PhD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7516CD-21F9-EC38-2E49-2B1EF5714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810491"/>
            <a:ext cx="3932237" cy="5058497"/>
          </a:xfrm>
        </p:spPr>
        <p:txBody>
          <a:bodyPr/>
          <a:lstStyle/>
          <a:p>
            <a:r>
              <a:rPr lang="en-US" sz="1600" b="1" dirty="0"/>
              <a:t>Building that village for learning </a:t>
            </a:r>
            <a:r>
              <a:rPr lang="en-US" sz="4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Building that village for learning and community 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56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ave painting with Cueva de las Manos in the background&#10;&#10;Description automatically generated">
            <a:extLst>
              <a:ext uri="{FF2B5EF4-FFF2-40B4-BE49-F238E27FC236}">
                <a16:creationId xmlns:a16="http://schemas.microsoft.com/office/drawing/2014/main" id="{809702D3-FF9F-F6BC-1630-35E30FF2C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4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5278B2E1-BE6C-CE32-73FE-1F6DA22E4D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4" r="19354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650D2-B394-B11B-0F2B-09FFDB824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/>
              <a:t>Lessons from improv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D0D8-2ED5-49D5-C8CC-28397FCB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Fully present 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Much to offer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Keys to success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Contributions to make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Our individual weirdness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Creating the stories of our lives </a:t>
            </a:r>
            <a:r>
              <a:rPr lang="en-US" sz="40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together</a:t>
            </a:r>
            <a:endParaRPr lang="en-US" sz="4000" i="1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68825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Brown wooden bowling pins and bowling ball">
            <a:extLst>
              <a:ext uri="{FF2B5EF4-FFF2-40B4-BE49-F238E27FC236}">
                <a16:creationId xmlns:a16="http://schemas.microsoft.com/office/drawing/2014/main" id="{32AACCCF-D773-E88E-8ED0-66450C36E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99" r="8000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83342-1135-7B30-3F6A-37BF22F2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/>
              <a:t>Loneliness suspects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13204-FD8C-C9B6-6E01-BC78C77A1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r>
              <a:rPr lang="en-US" sz="2600" dirty="0"/>
              <a:t>Social Media</a:t>
            </a:r>
          </a:p>
          <a:p>
            <a:r>
              <a:rPr lang="en-US" sz="2600" dirty="0"/>
              <a:t>Pandemic</a:t>
            </a:r>
          </a:p>
          <a:p>
            <a:r>
              <a:rPr lang="en-US" sz="2600" dirty="0"/>
              <a:t>Politics and political discourse</a:t>
            </a:r>
          </a:p>
          <a:p>
            <a:r>
              <a:rPr lang="en-US" sz="2600" dirty="0"/>
              <a:t>Membership organizations</a:t>
            </a:r>
          </a:p>
          <a:p>
            <a:r>
              <a:rPr lang="en-US" sz="2600" dirty="0"/>
              <a:t>Loss of trust</a:t>
            </a:r>
          </a:p>
          <a:p>
            <a:r>
              <a:rPr lang="en-US" sz="2600" dirty="0"/>
              <a:t>Fewer friends and social contacts</a:t>
            </a:r>
          </a:p>
          <a:p>
            <a:r>
              <a:rPr lang="en-US" sz="2600" dirty="0"/>
              <a:t>News diet</a:t>
            </a:r>
          </a:p>
          <a:p>
            <a:r>
              <a:rPr lang="en-US" sz="2600" dirty="0"/>
              <a:t>Loneliness and authoritarianism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6689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B606C-9872-BB34-5A5C-43EC8BC2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Theory of Belongingness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3DD6-F71C-B28F-4D72-072A071E7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>
            <a:noAutofit/>
          </a:bodyPr>
          <a:lstStyle/>
          <a:p>
            <a:pPr marL="0" marR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40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 social psychology’s “theory of belongingness,” </a:t>
            </a:r>
            <a:r>
              <a:rPr lang="en-US" sz="4000" b="1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belonging is an innate motivational drive— underpinned by our ancestral origins—to form and maintain positive emotional bonds with others.</a:t>
            </a:r>
            <a:r>
              <a:rPr lang="en-US" sz="4000" b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40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Our need for belonging is so great that it permeates our thoughts, feelings, and behaviors</a:t>
            </a:r>
            <a:r>
              <a:rPr lang="en-US" sz="40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40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 is integrally connected to how we perceive and pursue our life goals.</a:t>
            </a:r>
            <a:endParaRPr lang="en-US" sz="4000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761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546C-B522-952F-9BEA-D63DA82A5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Belonging Barometer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F1F13-13C9-C722-21C8-397523C9B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Feeling </a:t>
            </a:r>
            <a:r>
              <a:rPr lang="en-US" sz="2800" b="1" dirty="0">
                <a:effectLst/>
                <a:latin typeface="CircularStd"/>
              </a:rPr>
              <a:t>emotionally connected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Being </a:t>
            </a:r>
            <a:r>
              <a:rPr lang="en-US" sz="2800" b="1" dirty="0">
                <a:effectLst/>
                <a:latin typeface="CircularStd"/>
              </a:rPr>
              <a:t>welcomed and included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Perceiving that one is </a:t>
            </a:r>
            <a:r>
              <a:rPr lang="en-US" sz="2800" b="1" dirty="0">
                <a:effectLst/>
                <a:latin typeface="CircularStd"/>
              </a:rPr>
              <a:t>able to influence decision-making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Feeling able to be </a:t>
            </a:r>
            <a:r>
              <a:rPr lang="en-US" sz="2800" b="1" dirty="0">
                <a:effectLst/>
                <a:latin typeface="CircularStd"/>
              </a:rPr>
              <a:t>one’s whole and authentic self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Being </a:t>
            </a:r>
            <a:r>
              <a:rPr lang="en-US" sz="2800" b="1" dirty="0">
                <a:effectLst/>
                <a:latin typeface="CircularStd"/>
              </a:rPr>
              <a:t>valued as a person </a:t>
            </a:r>
            <a:r>
              <a:rPr lang="en-US" sz="2800" dirty="0">
                <a:effectLst/>
                <a:latin typeface="CircularStd"/>
              </a:rPr>
              <a:t>and </a:t>
            </a:r>
            <a:r>
              <a:rPr lang="en-US" sz="2800" b="1" dirty="0">
                <a:effectLst/>
                <a:latin typeface="CircularStd"/>
              </a:rPr>
              <a:t>for one’s contributions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Being </a:t>
            </a:r>
            <a:r>
              <a:rPr lang="en-US" sz="2800" b="1" dirty="0">
                <a:effectLst/>
                <a:latin typeface="CircularStd"/>
              </a:rPr>
              <a:t>in relationships that are as satisfying as one wants them to be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Feeling </a:t>
            </a:r>
            <a:r>
              <a:rPr lang="en-US" sz="2800" b="1" dirty="0">
                <a:effectLst/>
                <a:latin typeface="CircularStd"/>
              </a:rPr>
              <a:t>like an insider </a:t>
            </a:r>
            <a:r>
              <a:rPr lang="en-US" sz="2800" dirty="0">
                <a:effectLst/>
                <a:latin typeface="CircularStd"/>
              </a:rPr>
              <a:t>who understands how the environment works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Feeling comfortable </a:t>
            </a:r>
            <a:r>
              <a:rPr lang="en-US" sz="2800" b="1" dirty="0">
                <a:effectLst/>
                <a:latin typeface="CircularStd"/>
              </a:rPr>
              <a:t>expressing one’s opinions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Being </a:t>
            </a:r>
            <a:r>
              <a:rPr lang="en-US" sz="2800" b="1" dirty="0">
                <a:effectLst/>
                <a:latin typeface="CircularStd"/>
              </a:rPr>
              <a:t>treated equally </a:t>
            </a:r>
            <a:endParaRPr lang="en-US" sz="3200" dirty="0">
              <a:effectLst/>
              <a:latin typeface="Minion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ircularStd"/>
              </a:rPr>
              <a:t>Feeling that one </a:t>
            </a:r>
            <a:r>
              <a:rPr lang="en-US" sz="2800" b="1" dirty="0">
                <a:effectLst/>
                <a:latin typeface="CircularStd"/>
              </a:rPr>
              <a:t>“truly belongs” </a:t>
            </a:r>
            <a:endParaRPr lang="en-US" sz="3200" dirty="0">
              <a:effectLst/>
              <a:latin typeface="Minion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9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FE425-31FA-927A-AFAB-98DD0819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dirty="0"/>
              <a:t>Mattering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464C5-DAC0-54B7-A8E1-19BF62E19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277" y="1639614"/>
            <a:ext cx="7895896" cy="4844192"/>
          </a:xfrm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First: Does it matter if I show up?  Do I feel invisible?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Second: Do I feel that others  are invested in me?  Is anyone invested in my welfare?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Third. Does it feel to me that other people can rely upon me? Can I be trusted?  Do I feel like others value the contribution that I make?</a:t>
            </a:r>
            <a:endParaRPr lang="en-US" sz="32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593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25EA0-DF38-C748-C9A5-53DFB52AF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Zimbabwe’s therapeutic friendship benches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4F0756-BF88-872E-7D25-6EBDFD7BE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4595" y="1506682"/>
            <a:ext cx="5788819" cy="47486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C85FA2-608F-D0BC-B764-04E62254EA83}"/>
              </a:ext>
            </a:extLst>
          </p:cNvPr>
          <p:cNvSpPr txBox="1"/>
          <p:nvPr/>
        </p:nvSpPr>
        <p:spPr>
          <a:xfrm>
            <a:off x="623455" y="2298357"/>
            <a:ext cx="41875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A legacy of poverty, genocide and dictatorship left Zimbabwe</a:t>
            </a:r>
          </a:p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 struggling with an epidemic of depression, </a:t>
            </a:r>
          </a:p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colloquially known as </a:t>
            </a:r>
            <a:r>
              <a:rPr lang="en-US" sz="2000" b="1" i="0" u="none" strike="noStrike" dirty="0" err="1">
                <a:solidFill>
                  <a:srgbClr val="09394F"/>
                </a:solidFill>
                <a:effectLst/>
                <a:latin typeface="neuzeit-grotesk"/>
              </a:rPr>
              <a:t>kufungisisa</a:t>
            </a:r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, or ‘thinking too much’.</a:t>
            </a:r>
          </a:p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 Enter the Friendship Bench: a landmark project that employs</a:t>
            </a:r>
          </a:p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 grandmothers to deliver therapy in their </a:t>
            </a:r>
            <a:r>
              <a:rPr lang="en-US" sz="2000" b="1" i="0" u="none" strike="noStrike" dirty="0" err="1">
                <a:solidFill>
                  <a:srgbClr val="09394F"/>
                </a:solidFill>
                <a:effectLst/>
                <a:latin typeface="neuzeit-grotesk"/>
              </a:rPr>
              <a:t>neighbourhoods</a:t>
            </a:r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,</a:t>
            </a:r>
          </a:p>
          <a:p>
            <a:r>
              <a:rPr lang="en-US" sz="2000" b="1" i="0" u="none" strike="noStrike" dirty="0">
                <a:solidFill>
                  <a:srgbClr val="09394F"/>
                </a:solidFill>
                <a:effectLst/>
                <a:latin typeface="neuzeit-grotesk"/>
              </a:rPr>
              <a:t> which is coming to cities around the world.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868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465C77-F0A1-F40E-FAB4-A92E9AEF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70" y="345810"/>
            <a:ext cx="131220" cy="13255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008822E-2C7A-0161-C4BB-A1BE35CDF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43" y="2473821"/>
            <a:ext cx="1067564" cy="3703141"/>
          </a:xfrm>
        </p:spPr>
        <p:txBody>
          <a:bodyPr>
            <a:normAutofit/>
          </a:bodyPr>
          <a:lstStyle/>
          <a:p>
            <a:pPr lvl="1"/>
            <a:endParaRPr lang="en-US" sz="2000" dirty="0"/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2527C57-0B07-0847-438A-26973A313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68" r="8956"/>
          <a:stretch/>
        </p:blipFill>
        <p:spPr>
          <a:xfrm>
            <a:off x="2743634" y="3078674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840930" flipH="1" flipV="1">
            <a:off x="2387864" y="-729071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erson holding a picture of herself&#10;&#10;Description automatically generated">
            <a:extLst>
              <a:ext uri="{FF2B5EF4-FFF2-40B4-BE49-F238E27FC236}">
                <a16:creationId xmlns:a16="http://schemas.microsoft.com/office/drawing/2014/main" id="{DFBDFD82-4081-9F80-3A28-0B420F423D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3" r="4535" b="-2"/>
          <a:stretch/>
        </p:blipFill>
        <p:spPr>
          <a:xfrm>
            <a:off x="0" y="530052"/>
            <a:ext cx="3045184" cy="3435255"/>
          </a:xfrm>
          <a:custGeom>
            <a:avLst/>
            <a:gdLst/>
            <a:ahLst/>
            <a:cxnLst/>
            <a:rect l="l" t="t" r="r" b="b"/>
            <a:pathLst>
              <a:path w="2377036" h="3435255">
                <a:moveTo>
                  <a:pt x="659409" y="0"/>
                </a:moveTo>
                <a:cubicBezTo>
                  <a:pt x="1608028" y="0"/>
                  <a:pt x="2377036" y="769008"/>
                  <a:pt x="2377036" y="1717628"/>
                </a:cubicBezTo>
                <a:cubicBezTo>
                  <a:pt x="2377036" y="2666247"/>
                  <a:pt x="1608028" y="3435255"/>
                  <a:pt x="659409" y="3435255"/>
                </a:cubicBezTo>
                <a:cubicBezTo>
                  <a:pt x="481542" y="3435255"/>
                  <a:pt x="309991" y="3408220"/>
                  <a:pt x="148639" y="3358034"/>
                </a:cubicBezTo>
                <a:lnTo>
                  <a:pt x="0" y="3303632"/>
                </a:lnTo>
                <a:lnTo>
                  <a:pt x="0" y="131624"/>
                </a:lnTo>
                <a:lnTo>
                  <a:pt x="148639" y="77221"/>
                </a:lnTo>
                <a:cubicBezTo>
                  <a:pt x="309991" y="27036"/>
                  <a:pt x="481542" y="0"/>
                  <a:pt x="659409" y="0"/>
                </a:cubicBezTo>
                <a:close/>
              </a:path>
            </a:pathLst>
          </a:custGeom>
        </p:spPr>
      </p:pic>
      <p:pic>
        <p:nvPicPr>
          <p:cNvPr id="9" name="Picture 8" descr="A person in a garment&#10;&#10;Description automatically generated">
            <a:extLst>
              <a:ext uri="{FF2B5EF4-FFF2-40B4-BE49-F238E27FC236}">
                <a16:creationId xmlns:a16="http://schemas.microsoft.com/office/drawing/2014/main" id="{A3B709A2-77A7-C0D6-F91C-8D3043C9F8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898"/>
          <a:stretch/>
        </p:blipFill>
        <p:spPr>
          <a:xfrm>
            <a:off x="6370134" y="-14321"/>
            <a:ext cx="3519312" cy="3443321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4935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5278B2E1-BE6C-CE32-73FE-1F6DA22E4D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4" r="19354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650D2-B394-B11B-0F2B-09FFDB824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/>
              <a:t>Lessons from improv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FD0D8-2ED5-49D5-C8CC-28397FCB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Fully present 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Much to offer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Keys to success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Contributions to make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Our individual weirdness</a:t>
            </a:r>
            <a:endParaRPr lang="en-US" sz="40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Creating the stories of our lives </a:t>
            </a:r>
            <a:r>
              <a:rPr lang="en-US" sz="40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together</a:t>
            </a:r>
            <a:endParaRPr lang="en-US" sz="4000" i="1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30907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DBB6-CF3A-B39E-BD02-77790E32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12E3F-185A-A85F-832F-5577FA343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Please feel free to contact me if I can provide any support, brainstorming, references, resources, or crazy ideas.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Sandra.l.enos@gmail.com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Link to essay about improv on my blog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https://givingbeyondthebox.blog/2022/07/28/me-new-and-improvd/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941337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AnalogousFromLightSeedRightStep">
      <a:dk1>
        <a:srgbClr val="000000"/>
      </a:dk1>
      <a:lt1>
        <a:srgbClr val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13577</TotalTime>
  <Words>435</Words>
  <Application>Microsoft Macintosh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Aharoni</vt:lpstr>
      <vt:lpstr>Arial</vt:lpstr>
      <vt:lpstr>Avenir Next LT Pro</vt:lpstr>
      <vt:lpstr>Calibri</vt:lpstr>
      <vt:lpstr>CircularStd</vt:lpstr>
      <vt:lpstr>MinionPro</vt:lpstr>
      <vt:lpstr>neuzeit-grotesk</vt:lpstr>
      <vt:lpstr>Times New Roman</vt:lpstr>
      <vt:lpstr>ShapesVTI</vt:lpstr>
      <vt:lpstr>Building that village for learning and community </vt:lpstr>
      <vt:lpstr>PowerPoint Presentation</vt:lpstr>
      <vt:lpstr>Lessons from improv</vt:lpstr>
      <vt:lpstr>Loneliness suspects</vt:lpstr>
      <vt:lpstr>Theory of Belongingness</vt:lpstr>
      <vt:lpstr>From Belonging Barometer</vt:lpstr>
      <vt:lpstr>Mattering</vt:lpstr>
      <vt:lpstr>Zimbabwe’s therapeutic friendship benches</vt:lpstr>
      <vt:lpstr>PowerPoint Presentation</vt:lpstr>
      <vt:lpstr>Lessons from improv</vt:lpstr>
      <vt:lpstr>Final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Structure of Community</dc:title>
  <dc:creator>Sandra Enos</dc:creator>
  <cp:lastModifiedBy>Sandra Enos</cp:lastModifiedBy>
  <cp:revision>27</cp:revision>
  <cp:lastPrinted>2023-08-17T17:08:39Z</cp:lastPrinted>
  <dcterms:created xsi:type="dcterms:W3CDTF">2023-03-17T14:18:46Z</dcterms:created>
  <dcterms:modified xsi:type="dcterms:W3CDTF">2023-10-19T20:51:53Z</dcterms:modified>
</cp:coreProperties>
</file>