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27"/>
  </p:notesMasterIdLst>
  <p:handoutMasterIdLst>
    <p:handoutMasterId r:id="rId28"/>
  </p:handoutMasterIdLst>
  <p:sldIdLst>
    <p:sldId id="256" r:id="rId5"/>
    <p:sldId id="257" r:id="rId6"/>
    <p:sldId id="271" r:id="rId7"/>
    <p:sldId id="272" r:id="rId8"/>
    <p:sldId id="297" r:id="rId9"/>
    <p:sldId id="273" r:id="rId10"/>
    <p:sldId id="298" r:id="rId11"/>
    <p:sldId id="296" r:id="rId12"/>
    <p:sldId id="302" r:id="rId13"/>
    <p:sldId id="274" r:id="rId14"/>
    <p:sldId id="277" r:id="rId15"/>
    <p:sldId id="300" r:id="rId16"/>
    <p:sldId id="278" r:id="rId17"/>
    <p:sldId id="294" r:id="rId18"/>
    <p:sldId id="268" r:id="rId19"/>
    <p:sldId id="270" r:id="rId20"/>
    <p:sldId id="269" r:id="rId21"/>
    <p:sldId id="295" r:id="rId22"/>
    <p:sldId id="289" r:id="rId23"/>
    <p:sldId id="281" r:id="rId24"/>
    <p:sldId id="288" r:id="rId25"/>
    <p:sldId id="266" r:id="rId26"/>
  </p:sldIdLst>
  <p:sldSz cx="9144000" cy="6858000" type="screen4x3"/>
  <p:notesSz cx="6858000" cy="9296400"/>
  <p:custDataLst>
    <p:tags r:id="rId29"/>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3366CC"/>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76" autoAdjust="0"/>
    <p:restoredTop sz="94660"/>
  </p:normalViewPr>
  <p:slideViewPr>
    <p:cSldViewPr>
      <p:cViewPr varScale="1">
        <p:scale>
          <a:sx n="65" d="100"/>
          <a:sy n="65" d="100"/>
        </p:scale>
        <p:origin x="848" y="4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20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725"/>
          </a:xfrm>
          <a:prstGeom prst="rect">
            <a:avLst/>
          </a:prstGeom>
        </p:spPr>
        <p:txBody>
          <a:bodyPr vert="horz" lIns="91440" tIns="45720" rIns="91440" bIns="45720" rtlCol="0"/>
          <a:lstStyle>
            <a:lvl1pPr algn="r">
              <a:defRPr sz="1200"/>
            </a:lvl1pPr>
          </a:lstStyle>
          <a:p>
            <a:fld id="{A8F31FE7-912A-4CC1-9455-2FEB318CD3BC}" type="datetimeFigureOut">
              <a:rPr lang="en-US" smtClean="0"/>
              <a:t>10/18/2022</a:t>
            </a:fld>
            <a:endParaRPr lang="en-US"/>
          </a:p>
        </p:txBody>
      </p:sp>
      <p:sp>
        <p:nvSpPr>
          <p:cNvPr id="4" name="Footer Placeholder 3"/>
          <p:cNvSpPr>
            <a:spLocks noGrp="1"/>
          </p:cNvSpPr>
          <p:nvPr>
            <p:ph type="ftr" sz="quarter" idx="2"/>
          </p:nvPr>
        </p:nvSpPr>
        <p:spPr>
          <a:xfrm>
            <a:off x="0" y="8829675"/>
            <a:ext cx="2971800"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6725"/>
          </a:xfrm>
          <a:prstGeom prst="rect">
            <a:avLst/>
          </a:prstGeom>
        </p:spPr>
        <p:txBody>
          <a:bodyPr vert="horz" lIns="91440" tIns="45720" rIns="91440" bIns="45720" rtlCol="0" anchor="b"/>
          <a:lstStyle>
            <a:lvl1pPr algn="r">
              <a:defRPr sz="1200"/>
            </a:lvl1pPr>
          </a:lstStyle>
          <a:p>
            <a:fld id="{9D16032E-874D-4D14-8F4D-B4DED2C2456F}" type="slidenum">
              <a:rPr lang="en-US" smtClean="0"/>
              <a:t>‹#›</a:t>
            </a:fld>
            <a:endParaRPr lang="en-US"/>
          </a:p>
        </p:txBody>
      </p:sp>
    </p:spTree>
    <p:extLst>
      <p:ext uri="{BB962C8B-B14F-4D97-AF65-F5344CB8AC3E}">
        <p14:creationId xmlns:p14="http://schemas.microsoft.com/office/powerpoint/2010/main" val="220272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027" y="0"/>
            <a:ext cx="2972421"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C5BA07F1-A69F-4D7F-8540-E4AE155F09AE}" type="datetimeFigureOut">
              <a:rPr lang="en-US"/>
              <a:pPr>
                <a:defRPr/>
              </a:pPr>
              <a:t>10/18/2022</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686421" y="4416426"/>
            <a:ext cx="5485158"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1" y="8829675"/>
            <a:ext cx="2972421"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027" y="8829675"/>
            <a:ext cx="2972421"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F85D3D41-4E7E-4471-A3AE-A09694BD2759}" type="slidenum">
              <a:rPr lang="en-US"/>
              <a:pPr>
                <a:defRPr/>
              </a:pPr>
              <a:t>‹#›</a:t>
            </a:fld>
            <a:endParaRPr lang="en-US"/>
          </a:p>
        </p:txBody>
      </p:sp>
    </p:spTree>
    <p:extLst>
      <p:ext uri="{BB962C8B-B14F-4D97-AF65-F5344CB8AC3E}">
        <p14:creationId xmlns:p14="http://schemas.microsoft.com/office/powerpoint/2010/main" val="34685395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B6A2D5B-BEEB-4E8F-B8A1-2589AAC217D7}" type="slidenum">
              <a:rPr lang="en-US" smtClean="0"/>
              <a:pPr/>
              <a:t>10</a:t>
            </a:fld>
            <a:endParaRPr lang="en-US" smtClean="0"/>
          </a:p>
        </p:txBody>
      </p:sp>
      <p:sp>
        <p:nvSpPr>
          <p:cNvPr id="3481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482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mtClean="0"/>
              <a:t>Across these models learning communities aim to: READ List</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A76CF72F-61E0-4C74-B03C-1F26CF0ED621}" type="datetime1">
              <a:rPr lang="en-US" smtClean="0"/>
              <a:t>10/18/2022</a:t>
            </a:fld>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7D991001-F89A-4A8C-8080-A44AB8AC0DD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D4C4611A-8DE4-4D1A-9D3A-C1787AB86760}" type="datetime1">
              <a:rPr lang="en-US" smtClean="0"/>
              <a:t>10/18/2022</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77088BBC-9574-442C-890D-BDE03A49476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fld id="{3A6ACC07-C345-48E9-8046-784AA7F087F1}" type="datetime1">
              <a:rPr lang="en-US" smtClean="0"/>
              <a:t>10/18/2022</a:t>
            </a:fld>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D4132A1D-B14E-42EC-94C8-3B63DA45F6B4}" type="slidenum">
              <a:rPr lang="en-US"/>
              <a:pPr>
                <a:defRPr/>
              </a:pPr>
              <a:t>‹#›</a:t>
            </a:fld>
            <a:endParaRPr lang="en-US"/>
          </a:p>
        </p:txBody>
      </p:sp>
      <p:sp>
        <p:nvSpPr>
          <p:cNvPr id="9" name="Footer Placeholder 13"/>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fld id="{7D0C0815-D8A1-4B91-8655-61B7215DB1AD}" type="datetime1">
              <a:rPr lang="en-US" smtClean="0"/>
              <a:t>10/18/2022</a:t>
            </a:fld>
            <a:endParaRPr lang="en-US"/>
          </a:p>
        </p:txBody>
      </p:sp>
      <p:sp>
        <p:nvSpPr>
          <p:cNvPr id="6" name="Slide Number Placeholder 9"/>
          <p:cNvSpPr>
            <a:spLocks noGrp="1"/>
          </p:cNvSpPr>
          <p:nvPr>
            <p:ph type="sldNum" sz="quarter" idx="11"/>
          </p:nvPr>
        </p:nvSpPr>
        <p:spPr/>
        <p:txBody>
          <a:bodyPr rtlCol="0"/>
          <a:lstStyle>
            <a:lvl1pPr>
              <a:defRPr/>
            </a:lvl1pPr>
          </a:lstStyle>
          <a:p>
            <a:pPr>
              <a:defRPr/>
            </a:pPr>
            <a:fld id="{394906FD-904D-4FB7-AAAF-8253B44B2F09}"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2262F28E-9337-452F-AC78-B1464E301555}" type="datetime1">
              <a:rPr lang="en-US" smtClean="0"/>
              <a:t>10/18/2022</a:t>
            </a:fld>
            <a:endParaRPr lang="en-US"/>
          </a:p>
        </p:txBody>
      </p:sp>
      <p:sp>
        <p:nvSpPr>
          <p:cNvPr id="8" name="Slide Number Placeholder 11"/>
          <p:cNvSpPr>
            <a:spLocks noGrp="1"/>
          </p:cNvSpPr>
          <p:nvPr>
            <p:ph type="sldNum" sz="quarter" idx="11"/>
          </p:nvPr>
        </p:nvSpPr>
        <p:spPr/>
        <p:txBody>
          <a:bodyPr rtlCol="0"/>
          <a:lstStyle>
            <a:lvl1pPr>
              <a:defRPr/>
            </a:lvl1pPr>
          </a:lstStyle>
          <a:p>
            <a:pPr>
              <a:defRPr/>
            </a:pPr>
            <a:fld id="{2A35DD11-DF0C-49C5-A9C6-61A8FED604E9}" type="slidenum">
              <a:rPr lang="en-US"/>
              <a:pPr>
                <a:defRPr/>
              </a:pPr>
              <a:t>‹#›</a:t>
            </a:fld>
            <a:endParaRPr lang="en-US"/>
          </a:p>
        </p:txBody>
      </p:sp>
      <p:sp>
        <p:nvSpPr>
          <p:cNvPr id="9" name="Footer Placeholder 13"/>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53DF5189-9F7D-4739-AEC8-1995943E06F4}" type="datetime1">
              <a:rPr lang="en-US" smtClean="0"/>
              <a:t>10/18/2022</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4FA630F1-602A-4789-BE2B-A614FEB5050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DF2EE85C-1DCF-4306-8383-4CC71494CD7D}" type="datetime1">
              <a:rPr lang="en-US" smtClean="0"/>
              <a:t>10/18/2022</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EA7BCEDA-DDD1-4DB8-9BDB-F2F2CC3F693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9662FBF5-DCD0-4108-917D-4770B70C69C4}" type="datetime1">
              <a:rPr lang="en-US" smtClean="0"/>
              <a:t>10/18/2022</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EE989C13-9A6D-4ABC-A442-F307F28151D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F07B8541-38FA-4F62-B31E-BF72C0D5C251}" type="datetime1">
              <a:rPr lang="en-US" smtClean="0"/>
              <a:t>10/18/2022</a:t>
            </a:fld>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lvl1pPr>
          </a:lstStyle>
          <a:p>
            <a:pPr>
              <a:defRPr/>
            </a:pPr>
            <a:fld id="{2D22FB7F-7F84-400F-87BF-6F52FB3FD494}" type="slidenum">
              <a:rPr lang="en-US"/>
              <a:pPr>
                <a:defRPr/>
              </a:pPr>
              <a:t>‹#›</a:t>
            </a:fld>
            <a:endParaRPr 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AC48DA62-DAC2-4467-A45F-5F06EE53D8DB}" type="datetime1">
              <a:rPr lang="en-US" smtClean="0"/>
              <a:t>10/18/2022</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7C970822-FE3D-45CA-9C6E-02FAB91BE39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48908A7C-68FB-4F2B-B201-CAFF45BA4212}" type="datetime1">
              <a:rPr lang="en-US" smtClean="0"/>
              <a:t>10/18/2022</a:t>
            </a:fld>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6753F01F-B74C-4716-ACB0-D4166AC79C80}"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fontAlgn="auto" latinLnBrk="0" hangingPunct="1">
              <a:spcBef>
                <a:spcPts val="0"/>
              </a:spcBef>
              <a:spcAft>
                <a:spcPts val="0"/>
              </a:spcAft>
              <a:defRPr kumimoji="0" sz="1400">
                <a:solidFill>
                  <a:schemeClr val="tx2"/>
                </a:solidFill>
                <a:latin typeface="+mn-lt"/>
                <a:cs typeface="+mn-cs"/>
              </a:defRPr>
            </a:lvl1pPr>
          </a:lstStyle>
          <a:p>
            <a:pPr>
              <a:defRPr/>
            </a:pPr>
            <a:fld id="{C7129729-4CF2-4211-9439-0003645DC9BB}" type="datetime1">
              <a:rPr lang="en-US" smtClean="0"/>
              <a:t>10/18/2022</a:t>
            </a:fld>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fontAlgn="auto" latinLnBrk="0" hangingPunct="1">
              <a:spcBef>
                <a:spcPts val="0"/>
              </a:spcBef>
              <a:spcAft>
                <a:spcPts val="0"/>
              </a:spcAft>
              <a:defRPr kumimoji="0" sz="1400" b="1">
                <a:solidFill>
                  <a:srgbClr val="FFFFFF"/>
                </a:solidFill>
                <a:latin typeface="+mn-lt"/>
                <a:cs typeface="+mn-cs"/>
              </a:defRPr>
            </a:lvl1pPr>
          </a:lstStyle>
          <a:p>
            <a:pPr>
              <a:defRPr/>
            </a:pPr>
            <a:fld id="{48150E88-DF87-4FA7-A058-1DAA605CF98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74" r:id="rId1"/>
    <p:sldLayoutId id="2147483770" r:id="rId2"/>
    <p:sldLayoutId id="2147483775" r:id="rId3"/>
    <p:sldLayoutId id="2147483776" r:id="rId4"/>
    <p:sldLayoutId id="2147483777" r:id="rId5"/>
    <p:sldLayoutId id="2147483771" r:id="rId6"/>
    <p:sldLayoutId id="2147483778" r:id="rId7"/>
    <p:sldLayoutId id="2147483772" r:id="rId8"/>
    <p:sldLayoutId id="2147483779" r:id="rId9"/>
    <p:sldLayoutId id="2147483773" r:id="rId10"/>
    <p:sldLayoutId id="2147483780" r:id="rId11"/>
  </p:sldLayoutIdLst>
  <p:hf sldNum="0"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google.com/url?sa=i&amp;source=images&amp;cd=&amp;cad=rja&amp;docid=8shIweqK8cCgQM&amp;tbnid=vFbhMZYmYV6rHM:&amp;ved=0CAgQjRwwAA&amp;url=http://jballi.qwriting.qc.cuny.edu/2011/11/15/dante%E2%80%99s-inferno-levels/&amp;ei=Z9oKUoXtH8fM2QX7ioCgDw&amp;psig=AFQjCNHdC0RIZKTvKUM0be3eVBLTpDU50g&amp;ust=1376529383680914"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wacenter.evergreen.edu/?" TargetMode="External"/><Relationship Id="rId3" Type="http://schemas.openxmlformats.org/officeDocument/2006/relationships/hyperlink" Target="http://www.wagner.edu/aclc/Participants" TargetMode="External"/><Relationship Id="rId7" Type="http://schemas.openxmlformats.org/officeDocument/2006/relationships/hyperlink" Target="http://ncc.gmu.edu/student-info/learning-communities" TargetMode="External"/><Relationship Id="rId2" Type="http://schemas.openxmlformats.org/officeDocument/2006/relationships/hyperlink" Target="https://atlanticcenterforlearningcommunities.org/about/" TargetMode="External"/><Relationship Id="rId1" Type="http://schemas.openxmlformats.org/officeDocument/2006/relationships/slideLayout" Target="../slideLayouts/slideLayout2.xml"/><Relationship Id="rId6" Type="http://schemas.openxmlformats.org/officeDocument/2006/relationships/hyperlink" Target="https://www.deltacollege.edu/academics/academic-support-programs-and-communities/learning-communities/about-learning-communities" TargetMode="External"/><Relationship Id="rId5" Type="http://schemas.openxmlformats.org/officeDocument/2006/relationships/hyperlink" Target="http://www.delta.edu/learningcommunities/studentinformation.aspx" TargetMode="External"/><Relationship Id="rId4" Type="http://schemas.openxmlformats.org/officeDocument/2006/relationships/hyperlink" Target="http://fyp.washington.edu/figs/"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mdrc.org/project/learning-communities-demonstration#featured_content" TargetMode="External"/><Relationship Id="rId2" Type="http://schemas.openxmlformats.org/officeDocument/2006/relationships/hyperlink" Target="http://wacenter.evergreen.edu/?" TargetMode="External"/><Relationship Id="rId1" Type="http://schemas.openxmlformats.org/officeDocument/2006/relationships/slideLayout" Target="../slideLayouts/slideLayout2.xml"/><Relationship Id="rId5" Type="http://schemas.openxmlformats.org/officeDocument/2006/relationships/hyperlink" Target="http://www.freelists.org/list/learningcommunitiesassociation" TargetMode="External"/><Relationship Id="rId4" Type="http://schemas.openxmlformats.org/officeDocument/2006/relationships/hyperlink" Target="https://atlanticcenterforlearningcommunities.org/contac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ubtitle 2"/>
          <p:cNvSpPr>
            <a:spLocks noGrp="1"/>
          </p:cNvSpPr>
          <p:nvPr>
            <p:ph type="body" idx="1"/>
          </p:nvPr>
        </p:nvSpPr>
        <p:spPr>
          <a:xfrm>
            <a:off x="130629" y="2895600"/>
            <a:ext cx="5029200" cy="1828800"/>
          </a:xfrm>
        </p:spPr>
        <p:txBody>
          <a:bodyPr numCol="1"/>
          <a:lstStyle/>
          <a:p>
            <a:pPr eaLnBrk="1" hangingPunct="1"/>
            <a:r>
              <a:rPr lang="en-US" sz="1800" dirty="0" smtClean="0">
                <a:solidFill>
                  <a:srgbClr val="002060"/>
                </a:solidFill>
                <a:latin typeface="Arial" panose="020B0604020202020204" pitchFamily="34" charset="0"/>
                <a:cs typeface="Arial" panose="020B0604020202020204" pitchFamily="34" charset="0"/>
              </a:rPr>
              <a:t>Brad Hollingshead, Ph.D.			             </a:t>
            </a:r>
          </a:p>
          <a:p>
            <a:pPr eaLnBrk="1" hangingPunct="1"/>
            <a:r>
              <a:rPr lang="en-US" sz="1800" dirty="0" smtClean="0">
                <a:solidFill>
                  <a:srgbClr val="002060"/>
                </a:solidFill>
                <a:latin typeface="Arial" panose="020B0604020202020204" pitchFamily="34" charset="0"/>
                <a:cs typeface="Arial" panose="020B0604020202020204" pitchFamily="34" charset="0"/>
              </a:rPr>
              <a:t>Provost &amp; Vice President for Academic Affairs</a:t>
            </a:r>
          </a:p>
          <a:p>
            <a:pPr eaLnBrk="1" hangingPunct="1"/>
            <a:r>
              <a:rPr lang="en-US" sz="1800" dirty="0" smtClean="0">
                <a:solidFill>
                  <a:srgbClr val="002060"/>
                </a:solidFill>
                <a:latin typeface="Arial" panose="020B0604020202020204" pitchFamily="34" charset="0"/>
                <a:cs typeface="Arial" panose="020B0604020202020204" pitchFamily="34" charset="0"/>
              </a:rPr>
              <a:t>Dahl &amp; Lottie Pryor Endowed Chair in English</a:t>
            </a:r>
          </a:p>
          <a:p>
            <a:pPr eaLnBrk="1" hangingPunct="1"/>
            <a:r>
              <a:rPr lang="en-US" sz="1800" dirty="0" smtClean="0">
                <a:solidFill>
                  <a:srgbClr val="002060"/>
                </a:solidFill>
                <a:latin typeface="Arial" panose="020B0604020202020204" pitchFamily="34" charset="0"/>
                <a:cs typeface="Arial" panose="020B0604020202020204" pitchFamily="34" charset="0"/>
              </a:rPr>
              <a:t>Florida Southern College</a:t>
            </a:r>
          </a:p>
          <a:p>
            <a:pPr eaLnBrk="1" hangingPunct="1"/>
            <a:r>
              <a:rPr lang="en-US" sz="1800" dirty="0" smtClean="0">
                <a:solidFill>
                  <a:srgbClr val="002060"/>
                </a:solidFill>
                <a:latin typeface="Arial" panose="020B0604020202020204" pitchFamily="34" charset="0"/>
                <a:cs typeface="Arial" panose="020B0604020202020204" pitchFamily="34" charset="0"/>
              </a:rPr>
              <a:t>bhollingshead@flsouthern.edu</a:t>
            </a:r>
          </a:p>
          <a:p>
            <a:pPr eaLnBrk="1" hangingPunct="1"/>
            <a:endParaRPr lang="en-US" sz="2000" dirty="0">
              <a:solidFill>
                <a:srgbClr val="002060"/>
              </a:solidFill>
            </a:endParaRPr>
          </a:p>
          <a:p>
            <a:pPr eaLnBrk="1" hangingPunct="1"/>
            <a:endParaRPr lang="en-US" sz="2000" dirty="0" smtClean="0">
              <a:solidFill>
                <a:srgbClr val="002060"/>
              </a:solidFill>
            </a:endParaRPr>
          </a:p>
        </p:txBody>
      </p:sp>
      <p:sp>
        <p:nvSpPr>
          <p:cNvPr id="9219" name="Title 1"/>
          <p:cNvSpPr>
            <a:spLocks noGrp="1"/>
          </p:cNvSpPr>
          <p:nvPr>
            <p:ph type="title"/>
          </p:nvPr>
        </p:nvSpPr>
        <p:spPr/>
        <p:txBody>
          <a:bodyPr/>
          <a:lstStyle/>
          <a:p>
            <a:pPr eaLnBrk="1" hangingPunct="1"/>
            <a:r>
              <a:rPr lang="en-US" sz="2800" b="1" dirty="0" smtClean="0">
                <a:solidFill>
                  <a:schemeClr val="bg1"/>
                </a:solidFill>
              </a:rPr>
              <a:t>Creating and Sustaining Learning Communities</a:t>
            </a:r>
          </a:p>
        </p:txBody>
      </p:sp>
      <p:sp>
        <p:nvSpPr>
          <p:cNvPr id="9227" name="Text Box 11"/>
          <p:cNvSpPr txBox="1">
            <a:spLocks noChangeArrowheads="1"/>
          </p:cNvSpPr>
          <p:nvPr/>
        </p:nvSpPr>
        <p:spPr bwMode="auto">
          <a:xfrm>
            <a:off x="5715000" y="2881745"/>
            <a:ext cx="3870960" cy="1469633"/>
          </a:xfrm>
          <a:prstGeom prst="rect">
            <a:avLst/>
          </a:prstGeom>
          <a:noFill/>
          <a:ln w="9525">
            <a:noFill/>
            <a:miter lim="800000"/>
            <a:headEnd/>
            <a:tailEnd/>
          </a:ln>
          <a:effectLst/>
        </p:spPr>
        <p:txBody>
          <a:bodyPr wrap="square">
            <a:spAutoFit/>
          </a:bodyPr>
          <a:lstStyle/>
          <a:p>
            <a:pPr>
              <a:spcBef>
                <a:spcPts val="700"/>
              </a:spcBef>
              <a:defRPr/>
            </a:pPr>
            <a:r>
              <a:rPr lang="en-US" dirty="0">
                <a:solidFill>
                  <a:srgbClr val="002060"/>
                </a:solidFill>
                <a:latin typeface="Arial" panose="020B0604020202020204" pitchFamily="34" charset="0"/>
                <a:cs typeface="Arial" panose="020B0604020202020204" pitchFamily="34" charset="0"/>
              </a:rPr>
              <a:t>Terry Novak, Ph.D.</a:t>
            </a:r>
          </a:p>
          <a:p>
            <a:pPr>
              <a:spcBef>
                <a:spcPts val="700"/>
              </a:spcBef>
              <a:defRPr/>
            </a:pPr>
            <a:r>
              <a:rPr lang="en-US" dirty="0" smtClean="0">
                <a:solidFill>
                  <a:srgbClr val="002060"/>
                </a:solidFill>
                <a:latin typeface="Arial" panose="020B0604020202020204" pitchFamily="34" charset="0"/>
                <a:cs typeface="Arial" panose="020B0604020202020204" pitchFamily="34" charset="0"/>
              </a:rPr>
              <a:t>Professor </a:t>
            </a:r>
            <a:r>
              <a:rPr lang="en-US" dirty="0">
                <a:solidFill>
                  <a:srgbClr val="002060"/>
                </a:solidFill>
                <a:latin typeface="Arial" panose="020B0604020202020204" pitchFamily="34" charset="0"/>
                <a:cs typeface="Arial" panose="020B0604020202020204" pitchFamily="34" charset="0"/>
              </a:rPr>
              <a:t>of </a:t>
            </a:r>
            <a:r>
              <a:rPr lang="en-US" dirty="0" smtClean="0">
                <a:solidFill>
                  <a:srgbClr val="002060"/>
                </a:solidFill>
                <a:latin typeface="Arial" panose="020B0604020202020204" pitchFamily="34" charset="0"/>
                <a:cs typeface="Arial" panose="020B0604020202020204" pitchFamily="34" charset="0"/>
              </a:rPr>
              <a:t>English</a:t>
            </a:r>
          </a:p>
          <a:p>
            <a:pPr>
              <a:spcBef>
                <a:spcPts val="700"/>
              </a:spcBef>
              <a:defRPr/>
            </a:pPr>
            <a:r>
              <a:rPr lang="en-US" dirty="0" smtClean="0">
                <a:solidFill>
                  <a:srgbClr val="002060"/>
                </a:solidFill>
                <a:latin typeface="Arial" panose="020B0604020202020204" pitchFamily="34" charset="0"/>
                <a:cs typeface="Arial" panose="020B0604020202020204" pitchFamily="34" charset="0"/>
              </a:rPr>
              <a:t>Johnson </a:t>
            </a:r>
            <a:r>
              <a:rPr lang="en-US" dirty="0">
                <a:solidFill>
                  <a:srgbClr val="002060"/>
                </a:solidFill>
                <a:latin typeface="Arial" panose="020B0604020202020204" pitchFamily="34" charset="0"/>
                <a:cs typeface="Arial" panose="020B0604020202020204" pitchFamily="34" charset="0"/>
              </a:rPr>
              <a:t>&amp; Wales University</a:t>
            </a:r>
          </a:p>
          <a:p>
            <a:pPr>
              <a:spcBef>
                <a:spcPts val="700"/>
              </a:spcBef>
              <a:defRPr/>
            </a:pPr>
            <a:r>
              <a:rPr lang="en-US" dirty="0">
                <a:solidFill>
                  <a:srgbClr val="002060"/>
                </a:solidFill>
                <a:latin typeface="Arial" panose="020B0604020202020204" pitchFamily="34" charset="0"/>
                <a:cs typeface="Arial" panose="020B0604020202020204" pitchFamily="34" charset="0"/>
              </a:rPr>
              <a:t>terry.novak@jwu.edu</a:t>
            </a:r>
          </a:p>
        </p:txBody>
      </p:sp>
      <p:sp>
        <p:nvSpPr>
          <p:cNvPr id="9221" name="TextBox 4"/>
          <p:cNvSpPr txBox="1">
            <a:spLocks noChangeArrowheads="1"/>
          </p:cNvSpPr>
          <p:nvPr/>
        </p:nvSpPr>
        <p:spPr bwMode="auto">
          <a:xfrm>
            <a:off x="76200" y="5791200"/>
            <a:ext cx="7162800" cy="646331"/>
          </a:xfrm>
          <a:prstGeom prst="rect">
            <a:avLst/>
          </a:prstGeom>
          <a:noFill/>
          <a:ln w="9525">
            <a:noFill/>
            <a:miter lim="800000"/>
            <a:headEnd/>
            <a:tailEnd/>
          </a:ln>
        </p:spPr>
        <p:txBody>
          <a:bodyPr wrap="square">
            <a:spAutoFit/>
          </a:bodyPr>
          <a:lstStyle/>
          <a:p>
            <a:r>
              <a:rPr lang="en-US" dirty="0">
                <a:solidFill>
                  <a:srgbClr val="002060"/>
                </a:solidFill>
              </a:rPr>
              <a:t>Atlantic Center for Learning Communities </a:t>
            </a:r>
            <a:r>
              <a:rPr lang="en-US" dirty="0" smtClean="0">
                <a:solidFill>
                  <a:srgbClr val="002060"/>
                </a:solidFill>
              </a:rPr>
              <a:t>Retreat</a:t>
            </a:r>
          </a:p>
          <a:p>
            <a:r>
              <a:rPr lang="en-US" dirty="0" smtClean="0">
                <a:solidFill>
                  <a:srgbClr val="002060"/>
                </a:solidFill>
              </a:rPr>
              <a:t>October 2022</a:t>
            </a:r>
            <a:endParaRPr lang="en-US" dirty="0">
              <a:solidFill>
                <a:srgbClr val="00206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12775" y="228600"/>
            <a:ext cx="8153400" cy="990600"/>
          </a:xfrm>
        </p:spPr>
        <p:txBody>
          <a:bodyPr/>
          <a:lstStyle/>
          <a:p>
            <a:pPr eaLnBrk="1" hangingPunct="1"/>
            <a:r>
              <a:rPr lang="en-US" dirty="0" smtClean="0"/>
              <a:t>Objectives</a:t>
            </a:r>
          </a:p>
        </p:txBody>
      </p:sp>
      <p:sp>
        <p:nvSpPr>
          <p:cNvPr id="10243" name="Content Placeholder 2"/>
          <p:cNvSpPr>
            <a:spLocks noGrp="1"/>
          </p:cNvSpPr>
          <p:nvPr>
            <p:ph sz="quarter" idx="1"/>
          </p:nvPr>
        </p:nvSpPr>
        <p:spPr>
          <a:xfrm>
            <a:off x="609600" y="1828800"/>
            <a:ext cx="8458200" cy="4572000"/>
          </a:xfrm>
        </p:spPr>
        <p:txBody>
          <a:bodyPr/>
          <a:lstStyle/>
          <a:p>
            <a:pPr eaLnBrk="1" hangingPunct="1"/>
            <a:r>
              <a:rPr lang="en-US" sz="2600" dirty="0" smtClean="0"/>
              <a:t>Identify reasons for Learning Community (LC) development and/or refresh</a:t>
            </a:r>
          </a:p>
          <a:p>
            <a:pPr eaLnBrk="1" hangingPunct="1"/>
            <a:r>
              <a:rPr lang="en-US" sz="2600" dirty="0" smtClean="0"/>
              <a:t>Develop goals, objectives, and timeline for LC implementation and/or refresh</a:t>
            </a:r>
          </a:p>
          <a:p>
            <a:pPr eaLnBrk="1" hangingPunct="1"/>
            <a:r>
              <a:rPr lang="en-US" sz="2600" dirty="0" smtClean="0"/>
              <a:t>Identify colleagues to be on LC development team</a:t>
            </a:r>
          </a:p>
          <a:p>
            <a:pPr eaLnBrk="1" hangingPunct="1"/>
            <a:r>
              <a:rPr lang="en-US" sz="2600" dirty="0" smtClean="0"/>
              <a:t>Learn about resources for LC development and implementation</a:t>
            </a:r>
          </a:p>
          <a:p>
            <a:pPr eaLnBrk="1" hangingPunct="1"/>
            <a:endParaRPr lang="en-US" sz="26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12775" y="228600"/>
            <a:ext cx="8153400" cy="990600"/>
          </a:xfrm>
        </p:spPr>
        <p:txBody>
          <a:bodyPr/>
          <a:lstStyle/>
          <a:p>
            <a:pPr eaLnBrk="1" hangingPunct="1"/>
            <a:r>
              <a:rPr lang="en-US" sz="4000" smtClean="0"/>
              <a:t>Why Learning Communities?</a:t>
            </a:r>
          </a:p>
        </p:txBody>
      </p:sp>
      <p:sp>
        <p:nvSpPr>
          <p:cNvPr id="11267" name="Rectangle 3"/>
          <p:cNvSpPr>
            <a:spLocks noGrp="1" noChangeArrowheads="1"/>
          </p:cNvSpPr>
          <p:nvPr>
            <p:ph type="body" idx="1"/>
          </p:nvPr>
        </p:nvSpPr>
        <p:spPr>
          <a:xfrm>
            <a:off x="609600" y="1600200"/>
            <a:ext cx="8153400" cy="4495800"/>
          </a:xfrm>
        </p:spPr>
        <p:txBody>
          <a:bodyPr/>
          <a:lstStyle/>
          <a:p>
            <a:pPr eaLnBrk="1" hangingPunct="1"/>
            <a:r>
              <a:rPr lang="en-US" sz="2600" smtClean="0"/>
              <a:t>“A curriculum experience that requires the integration of ideas, courses, and disciplines enhances critical thinking over the more typical curriculum.”</a:t>
            </a:r>
          </a:p>
          <a:p>
            <a:pPr lvl="1" eaLnBrk="1" hangingPunct="1"/>
            <a:r>
              <a:rPr lang="en-US" sz="2400" smtClean="0"/>
              <a:t>Pascarella &amp; Terenzini, 1991, p. 144.</a:t>
            </a:r>
          </a:p>
          <a:p>
            <a:pPr eaLnBrk="1" hangingPunct="1"/>
            <a:endParaRPr lang="en-US" smtClean="0"/>
          </a:p>
        </p:txBody>
      </p:sp>
      <p:pic>
        <p:nvPicPr>
          <p:cNvPr id="11268" name="Picture 4" descr="MC900332096[1]"/>
          <p:cNvPicPr>
            <a:picLocks noChangeAspect="1" noChangeArrowheads="1"/>
          </p:cNvPicPr>
          <p:nvPr/>
        </p:nvPicPr>
        <p:blipFill>
          <a:blip r:embed="rId2" cstate="print"/>
          <a:srcRect/>
          <a:stretch>
            <a:fillRect/>
          </a:stretch>
        </p:blipFill>
        <p:spPr bwMode="auto">
          <a:xfrm>
            <a:off x="6553200" y="3733800"/>
            <a:ext cx="1695450"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09600" y="228600"/>
            <a:ext cx="8153400" cy="990600"/>
          </a:xfrm>
        </p:spPr>
        <p:txBody>
          <a:bodyPr/>
          <a:lstStyle/>
          <a:p>
            <a:pPr eaLnBrk="1" hangingPunct="1"/>
            <a:r>
              <a:rPr lang="en-US" sz="4000" smtClean="0"/>
              <a:t>Key Aspects of LCs:</a:t>
            </a:r>
          </a:p>
        </p:txBody>
      </p:sp>
      <p:sp>
        <p:nvSpPr>
          <p:cNvPr id="12291" name="Rectangle 3"/>
          <p:cNvSpPr>
            <a:spLocks noGrp="1" noChangeArrowheads="1"/>
          </p:cNvSpPr>
          <p:nvPr>
            <p:ph type="body" idx="1"/>
          </p:nvPr>
        </p:nvSpPr>
        <p:spPr>
          <a:xfrm>
            <a:off x="685800" y="1828800"/>
            <a:ext cx="7772400" cy="4554538"/>
          </a:xfrm>
        </p:spPr>
        <p:txBody>
          <a:bodyPr/>
          <a:lstStyle/>
          <a:p>
            <a:pPr eaLnBrk="1" hangingPunct="1">
              <a:lnSpc>
                <a:spcPct val="90000"/>
              </a:lnSpc>
            </a:pPr>
            <a:r>
              <a:rPr lang="en-US" sz="2600" smtClean="0"/>
              <a:t>Link or cluster courses and faculty around an interdisciplinary theme</a:t>
            </a:r>
          </a:p>
          <a:p>
            <a:pPr eaLnBrk="1" hangingPunct="1">
              <a:lnSpc>
                <a:spcPct val="90000"/>
              </a:lnSpc>
            </a:pPr>
            <a:r>
              <a:rPr lang="en-US" sz="2600" smtClean="0"/>
              <a:t>Enroll a common cohort of students</a:t>
            </a:r>
          </a:p>
          <a:p>
            <a:pPr eaLnBrk="1" hangingPunct="1">
              <a:lnSpc>
                <a:spcPct val="90000"/>
              </a:lnSpc>
            </a:pPr>
            <a:r>
              <a:rPr lang="en-US" sz="2600" smtClean="0"/>
              <a:t>Restructure students’ time and learning experiences</a:t>
            </a:r>
          </a:p>
          <a:p>
            <a:pPr eaLnBrk="1" hangingPunct="1">
              <a:lnSpc>
                <a:spcPct val="90000"/>
              </a:lnSpc>
            </a:pPr>
            <a:r>
              <a:rPr lang="en-US" sz="2600" smtClean="0"/>
              <a:t>Foster explicit intellectual connections between:</a:t>
            </a:r>
          </a:p>
          <a:p>
            <a:pPr lvl="1" eaLnBrk="1" hangingPunct="1">
              <a:lnSpc>
                <a:spcPct val="90000"/>
              </a:lnSpc>
            </a:pPr>
            <a:r>
              <a:rPr lang="en-US" sz="2400" smtClean="0"/>
              <a:t>Students and students	</a:t>
            </a:r>
          </a:p>
          <a:p>
            <a:pPr lvl="1" eaLnBrk="1" hangingPunct="1">
              <a:lnSpc>
                <a:spcPct val="90000"/>
              </a:lnSpc>
            </a:pPr>
            <a:r>
              <a:rPr lang="en-US" sz="2400" smtClean="0"/>
              <a:t>Students and faculty</a:t>
            </a:r>
          </a:p>
          <a:p>
            <a:pPr lvl="1" eaLnBrk="1" hangingPunct="1">
              <a:lnSpc>
                <a:spcPct val="90000"/>
              </a:lnSpc>
            </a:pPr>
            <a:r>
              <a:rPr lang="en-US" sz="2400" smtClean="0"/>
              <a:t>Faculty and faculty</a:t>
            </a:r>
          </a:p>
        </p:txBody>
      </p:sp>
      <p:pic>
        <p:nvPicPr>
          <p:cNvPr id="6" name="Picture 6" descr="http://cetours.com/collegiate/blog/wp-content/uploads/2011/03/college-friends-group-study-400a080607_326224950_std.jpg"/>
          <p:cNvPicPr>
            <a:picLocks noChangeAspect="1" noChangeArrowheads="1"/>
          </p:cNvPicPr>
          <p:nvPr/>
        </p:nvPicPr>
        <p:blipFill>
          <a:blip r:embed="rId2" cstate="print"/>
          <a:srcRect/>
          <a:stretch>
            <a:fillRect/>
          </a:stretch>
        </p:blipFill>
        <p:spPr bwMode="auto">
          <a:xfrm>
            <a:off x="6477000" y="4724400"/>
            <a:ext cx="1828800" cy="1727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12775" y="228600"/>
            <a:ext cx="8153400" cy="990600"/>
          </a:xfrm>
        </p:spPr>
        <p:txBody>
          <a:bodyPr/>
          <a:lstStyle/>
          <a:p>
            <a:r>
              <a:rPr lang="en-US" sz="3600" smtClean="0"/>
              <a:t>Collaborative learning assumptions</a:t>
            </a:r>
          </a:p>
        </p:txBody>
      </p:sp>
      <p:sp>
        <p:nvSpPr>
          <p:cNvPr id="13315" name="Content Placeholder 2"/>
          <p:cNvSpPr>
            <a:spLocks noGrp="1"/>
          </p:cNvSpPr>
          <p:nvPr>
            <p:ph idx="1"/>
          </p:nvPr>
        </p:nvSpPr>
        <p:spPr>
          <a:xfrm>
            <a:off x="612775" y="1600200"/>
            <a:ext cx="8153400" cy="4495800"/>
          </a:xfrm>
        </p:spPr>
        <p:txBody>
          <a:bodyPr/>
          <a:lstStyle/>
          <a:p>
            <a:pPr>
              <a:lnSpc>
                <a:spcPct val="90000"/>
              </a:lnSpc>
            </a:pPr>
            <a:r>
              <a:rPr lang="en-US" smtClean="0"/>
              <a:t>Learning is an active, constructive process</a:t>
            </a:r>
          </a:p>
          <a:p>
            <a:pPr>
              <a:lnSpc>
                <a:spcPct val="90000"/>
              </a:lnSpc>
            </a:pPr>
            <a:r>
              <a:rPr lang="en-US" smtClean="0"/>
              <a:t>Learning depends on rich contexts</a:t>
            </a:r>
          </a:p>
          <a:p>
            <a:pPr>
              <a:lnSpc>
                <a:spcPct val="90000"/>
              </a:lnSpc>
            </a:pPr>
            <a:r>
              <a:rPr lang="en-US" smtClean="0"/>
              <a:t>Learners are diverse</a:t>
            </a:r>
          </a:p>
          <a:p>
            <a:pPr>
              <a:lnSpc>
                <a:spcPct val="90000"/>
              </a:lnSpc>
            </a:pPr>
            <a:r>
              <a:rPr lang="en-US" smtClean="0"/>
              <a:t>Learning is inherently social</a:t>
            </a:r>
          </a:p>
          <a:p>
            <a:pPr>
              <a:lnSpc>
                <a:spcPct val="90000"/>
              </a:lnSpc>
            </a:pPr>
            <a:endParaRPr lang="en-US" smtClean="0"/>
          </a:p>
          <a:p>
            <a:pPr>
              <a:lnSpc>
                <a:spcPct val="90000"/>
              </a:lnSpc>
            </a:pPr>
            <a:endParaRPr lang="en-US" smtClean="0"/>
          </a:p>
          <a:p>
            <a:pPr>
              <a:lnSpc>
                <a:spcPct val="90000"/>
              </a:lnSpc>
            </a:pPr>
            <a:r>
              <a:rPr lang="en-US" sz="2000" smtClean="0"/>
              <a:t>Smith, B.L. and MacGregor, J. (1992). What is Collaborative Learning? In Collaborative Learning: A Sourcebook for Higher Education.  Goodsell, A,. Maher, M., &amp; Tinto, V., Eds. University Park, PA: National Center on Postsecondary Teaching, Learning, and Assessment.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dirty="0" smtClean="0"/>
              <a:t>LCs incorporate “Principles for good practice in education”</a:t>
            </a:r>
          </a:p>
        </p:txBody>
      </p:sp>
      <p:sp>
        <p:nvSpPr>
          <p:cNvPr id="5123" name="Rectangle 3"/>
          <p:cNvSpPr>
            <a:spLocks noGrp="1" noChangeArrowheads="1"/>
          </p:cNvSpPr>
          <p:nvPr>
            <p:ph type="body" idx="1"/>
          </p:nvPr>
        </p:nvSpPr>
        <p:spPr>
          <a:xfrm>
            <a:off x="762000" y="1905000"/>
            <a:ext cx="7772400" cy="3582988"/>
          </a:xfrm>
        </p:spPr>
        <p:txBody>
          <a:bodyPr>
            <a:normAutofit lnSpcReduction="10000"/>
          </a:bodyPr>
          <a:lstStyle/>
          <a:p>
            <a:pPr eaLnBrk="1" hangingPunct="1">
              <a:defRPr/>
            </a:pPr>
            <a:r>
              <a:rPr lang="en-US" sz="2600" dirty="0" smtClean="0"/>
              <a:t>Student-faculty contact</a:t>
            </a:r>
          </a:p>
          <a:p>
            <a:pPr eaLnBrk="1" hangingPunct="1">
              <a:defRPr/>
            </a:pPr>
            <a:r>
              <a:rPr lang="en-US" sz="2600" dirty="0" smtClean="0"/>
              <a:t>Active learning</a:t>
            </a:r>
          </a:p>
          <a:p>
            <a:pPr eaLnBrk="1" hangingPunct="1">
              <a:defRPr/>
            </a:pPr>
            <a:r>
              <a:rPr lang="en-US" sz="2600" dirty="0" smtClean="0"/>
              <a:t>Prompt feedback</a:t>
            </a:r>
          </a:p>
          <a:p>
            <a:pPr eaLnBrk="1" hangingPunct="1">
              <a:defRPr/>
            </a:pPr>
            <a:r>
              <a:rPr lang="en-US" sz="2600" dirty="0" smtClean="0"/>
              <a:t>Time on task</a:t>
            </a:r>
          </a:p>
          <a:p>
            <a:pPr eaLnBrk="1" hangingPunct="1">
              <a:defRPr/>
            </a:pPr>
            <a:r>
              <a:rPr lang="en-US" sz="2600" dirty="0" smtClean="0"/>
              <a:t>High expectations</a:t>
            </a:r>
          </a:p>
          <a:p>
            <a:pPr eaLnBrk="1" hangingPunct="1">
              <a:defRPr/>
            </a:pPr>
            <a:r>
              <a:rPr lang="en-US" sz="2600" dirty="0" smtClean="0"/>
              <a:t>Respect for diverse learning styles</a:t>
            </a:r>
          </a:p>
          <a:p>
            <a:pPr eaLnBrk="1" hangingPunct="1">
              <a:defRPr/>
            </a:pPr>
            <a:r>
              <a:rPr lang="en-US" sz="2600" dirty="0" smtClean="0"/>
              <a:t>Cooperation among students</a:t>
            </a:r>
          </a:p>
          <a:p>
            <a:pPr lvl="1" eaLnBrk="1" hangingPunct="1">
              <a:defRPr/>
            </a:pPr>
            <a:r>
              <a:rPr lang="en-US" sz="2400" dirty="0" err="1" smtClean="0"/>
              <a:t>Chickering</a:t>
            </a:r>
            <a:r>
              <a:rPr lang="en-US" sz="2400" dirty="0" smtClean="0"/>
              <a:t> &amp; </a:t>
            </a:r>
            <a:r>
              <a:rPr lang="en-US" sz="2400" dirty="0" err="1" smtClean="0"/>
              <a:t>Gamson</a:t>
            </a:r>
            <a:r>
              <a:rPr lang="en-US" sz="2400" dirty="0" smtClean="0"/>
              <a:t>, 1987, AAHE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12775" y="228600"/>
            <a:ext cx="8153400" cy="990600"/>
          </a:xfrm>
        </p:spPr>
        <p:txBody>
          <a:bodyPr/>
          <a:lstStyle/>
          <a:p>
            <a:r>
              <a:rPr lang="en-US" sz="3600" smtClean="0"/>
              <a:t>Factors that enhance student learning</a:t>
            </a:r>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pPr>
              <a:defRPr/>
            </a:pPr>
            <a:r>
              <a:rPr lang="en-US" dirty="0" smtClean="0"/>
              <a:t>Increased amounts and quality of interaction </a:t>
            </a:r>
            <a:r>
              <a:rPr lang="en-US" sz="2300" dirty="0" smtClean="0"/>
              <a:t>(</a:t>
            </a:r>
            <a:r>
              <a:rPr lang="en-US" sz="2300" dirty="0" err="1" smtClean="0"/>
              <a:t>Astin</a:t>
            </a:r>
            <a:r>
              <a:rPr lang="en-US" sz="2300" dirty="0" smtClean="0"/>
              <a:t>)</a:t>
            </a:r>
          </a:p>
          <a:p>
            <a:pPr lvl="1">
              <a:defRPr/>
            </a:pPr>
            <a:r>
              <a:rPr lang="en-US" dirty="0"/>
              <a:t>S</a:t>
            </a:r>
            <a:r>
              <a:rPr lang="en-US" dirty="0" smtClean="0"/>
              <a:t>tudent-student , student-faculty </a:t>
            </a:r>
          </a:p>
          <a:p>
            <a:pPr lvl="1">
              <a:defRPr/>
            </a:pPr>
            <a:r>
              <a:rPr lang="en-US" dirty="0"/>
              <a:t>S</a:t>
            </a:r>
            <a:r>
              <a:rPr lang="en-US" dirty="0" smtClean="0"/>
              <a:t>tudy outside of class</a:t>
            </a:r>
          </a:p>
          <a:p>
            <a:pPr lvl="1">
              <a:defRPr/>
            </a:pPr>
            <a:endParaRPr lang="en-US" dirty="0"/>
          </a:p>
          <a:p>
            <a:pPr>
              <a:defRPr/>
            </a:pPr>
            <a:r>
              <a:rPr lang="en-US" dirty="0" smtClean="0"/>
              <a:t>High levels of involvement and engagement </a:t>
            </a:r>
            <a:r>
              <a:rPr lang="en-US" sz="2300" dirty="0" smtClean="0"/>
              <a:t>(</a:t>
            </a:r>
            <a:r>
              <a:rPr lang="en-US" sz="2300" dirty="0" err="1" smtClean="0"/>
              <a:t>Kuh</a:t>
            </a:r>
            <a:r>
              <a:rPr lang="en-US" sz="2300" dirty="0" smtClean="0"/>
              <a:t>, NSSE)</a:t>
            </a:r>
          </a:p>
          <a:p>
            <a:pPr lvl="1">
              <a:defRPr/>
            </a:pPr>
            <a:r>
              <a:rPr lang="en-US" dirty="0" smtClean="0"/>
              <a:t>Academic challenge</a:t>
            </a:r>
          </a:p>
          <a:p>
            <a:pPr lvl="1">
              <a:defRPr/>
            </a:pPr>
            <a:r>
              <a:rPr lang="en-US" dirty="0" smtClean="0"/>
              <a:t>Active learning</a:t>
            </a:r>
          </a:p>
          <a:p>
            <a:pPr lvl="1">
              <a:defRPr/>
            </a:pPr>
            <a:r>
              <a:rPr lang="en-US" dirty="0"/>
              <a:t>S</a:t>
            </a:r>
            <a:r>
              <a:rPr lang="en-US" dirty="0" smtClean="0"/>
              <a:t>tudent-faculty interaction </a:t>
            </a:r>
          </a:p>
          <a:p>
            <a:pPr lvl="1">
              <a:defRPr/>
            </a:pPr>
            <a:r>
              <a:rPr lang="en-US" dirty="0" smtClean="0"/>
              <a:t>Supportive campus environment</a:t>
            </a:r>
          </a:p>
          <a:p>
            <a:pPr lvl="1">
              <a:defRPr/>
            </a:pPr>
            <a:r>
              <a:rPr lang="en-US" dirty="0" smtClean="0"/>
              <a:t>Enriching educational experiences</a:t>
            </a:r>
          </a:p>
          <a:p>
            <a:pPr lvl="1">
              <a:buFont typeface="Wingdings 2" pitchFamily="18" charset="2"/>
              <a:buNone/>
              <a:defRPr/>
            </a:pPr>
            <a:endParaRPr lang="en-US" sz="2200" dirty="0" smtClean="0"/>
          </a:p>
          <a:p>
            <a:pPr>
              <a:defRPr/>
            </a:pPr>
            <a:r>
              <a:rPr lang="en-US" sz="2400" dirty="0" err="1" smtClean="0"/>
              <a:t>Astin</a:t>
            </a:r>
            <a:r>
              <a:rPr lang="en-US" sz="2400" dirty="0" smtClean="0"/>
              <a:t>, A. (1993). </a:t>
            </a:r>
            <a:r>
              <a:rPr lang="en-US" sz="2400" i="1" dirty="0" smtClean="0"/>
              <a:t>What matters in college? Four critical years revisited</a:t>
            </a:r>
            <a:r>
              <a:rPr lang="en-US" sz="2400" dirty="0" smtClean="0"/>
              <a:t>. San Francisco: </a:t>
            </a:r>
            <a:r>
              <a:rPr lang="en-US" sz="2400" dirty="0" err="1" smtClean="0"/>
              <a:t>Jossey</a:t>
            </a:r>
            <a:r>
              <a:rPr lang="en-US" sz="2400" dirty="0" smtClean="0"/>
              <a:t>-Bass.</a:t>
            </a:r>
          </a:p>
          <a:p>
            <a:pPr>
              <a:defRPr/>
            </a:pPr>
            <a:r>
              <a:rPr lang="en-US" sz="2400" dirty="0" err="1" smtClean="0"/>
              <a:t>Kuh</a:t>
            </a:r>
            <a:r>
              <a:rPr lang="en-US" sz="2400" dirty="0" smtClean="0"/>
              <a:t>, G. D. et al., (2005). </a:t>
            </a:r>
            <a:r>
              <a:rPr lang="en-US" sz="2400" i="1" dirty="0" smtClean="0"/>
              <a:t>Student success in college: Creating conditions that matter</a:t>
            </a:r>
            <a:r>
              <a:rPr lang="en-US" sz="2400" dirty="0" smtClean="0"/>
              <a:t>. San Francisco: </a:t>
            </a:r>
            <a:r>
              <a:rPr lang="en-US" sz="2400" dirty="0" err="1" smtClean="0"/>
              <a:t>Jossey</a:t>
            </a:r>
            <a:r>
              <a:rPr lang="en-US" sz="2400" dirty="0" smtClean="0"/>
              <a:t>-Bass.</a:t>
            </a:r>
          </a:p>
          <a:p>
            <a:pPr>
              <a:defRP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itle 1"/>
          <p:cNvSpPr>
            <a:spLocks noGrp="1"/>
          </p:cNvSpPr>
          <p:nvPr>
            <p:ph type="title"/>
          </p:nvPr>
        </p:nvSpPr>
        <p:spPr>
          <a:xfrm>
            <a:off x="612775" y="228600"/>
            <a:ext cx="8153400" cy="990600"/>
          </a:xfrm>
        </p:spPr>
        <p:txBody>
          <a:bodyPr/>
          <a:lstStyle/>
          <a:p>
            <a:endParaRPr lang="en-US" smtClean="0"/>
          </a:p>
        </p:txBody>
      </p:sp>
      <p:pic>
        <p:nvPicPr>
          <p:cNvPr id="16387" name="Picture 2"/>
          <p:cNvPicPr>
            <a:picLocks noGrp="1" noChangeAspect="1" noChangeArrowheads="1"/>
          </p:cNvPicPr>
          <p:nvPr>
            <p:ph idx="1"/>
          </p:nvPr>
        </p:nvPicPr>
        <p:blipFill>
          <a:blip r:embed="rId2" cstate="print"/>
          <a:srcRect/>
          <a:stretch>
            <a:fillRect/>
          </a:stretch>
        </p:blipFill>
        <p:spPr>
          <a:xfrm>
            <a:off x="432208" y="457200"/>
            <a:ext cx="8178392" cy="5668963"/>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Still Trending…</a:t>
            </a:r>
            <a:endParaRPr lang="en-US" dirty="0"/>
          </a:p>
        </p:txBody>
      </p:sp>
      <p:sp>
        <p:nvSpPr>
          <p:cNvPr id="3" name="Content Placeholder 2"/>
          <p:cNvSpPr>
            <a:spLocks noGrp="1"/>
          </p:cNvSpPr>
          <p:nvPr>
            <p:ph sz="quarter" idx="1"/>
          </p:nvPr>
        </p:nvSpPr>
        <p:spPr>
          <a:xfrm>
            <a:off x="612648" y="1600200"/>
            <a:ext cx="8153400" cy="4800600"/>
          </a:xfrm>
        </p:spPr>
        <p:txBody>
          <a:bodyPr/>
          <a:lstStyle/>
          <a:p>
            <a:r>
              <a:rPr lang="en-US" sz="2600" dirty="0" smtClean="0"/>
              <a:t>“The </a:t>
            </a:r>
            <a:r>
              <a:rPr lang="en-US" sz="2600" dirty="0"/>
              <a:t>key goals for learning communities are to encourage integration of learning across courses and to involve students with “big questions” that matter beyond the classroom. Students take two or more linked courses as a group and work closely with one another and with their professors. Many learning communities explore a common topic and/or common readings through the lenses of different disciplines. Some deliberately link “liberal arts” and “professional courses”; others feature service learning</a:t>
            </a:r>
            <a:r>
              <a:rPr lang="en-US" sz="2600" dirty="0" smtClean="0"/>
              <a:t>.”      </a:t>
            </a:r>
          </a:p>
          <a:p>
            <a:pPr lvl="2"/>
            <a:r>
              <a:rPr lang="en-US" sz="2000" dirty="0" smtClean="0"/>
              <a:t> </a:t>
            </a:r>
            <a:r>
              <a:rPr lang="en-US" sz="2000" i="1" dirty="0" smtClean="0"/>
              <a:t>AAC&amp;U 2022</a:t>
            </a:r>
            <a:endParaRPr lang="en-US" sz="2000" i="1" dirty="0"/>
          </a:p>
        </p:txBody>
      </p:sp>
    </p:spTree>
    <p:extLst>
      <p:ext uri="{BB962C8B-B14F-4D97-AF65-F5344CB8AC3E}">
        <p14:creationId xmlns:p14="http://schemas.microsoft.com/office/powerpoint/2010/main" val="3017562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12775" y="228600"/>
            <a:ext cx="8153400" cy="990600"/>
          </a:xfrm>
        </p:spPr>
        <p:txBody>
          <a:bodyPr/>
          <a:lstStyle/>
          <a:p>
            <a:pPr eaLnBrk="1" hangingPunct="1"/>
            <a:r>
              <a:rPr lang="en-US" sz="4000" smtClean="0"/>
              <a:t>Aims of Learning Communities</a:t>
            </a:r>
          </a:p>
        </p:txBody>
      </p:sp>
      <p:sp>
        <p:nvSpPr>
          <p:cNvPr id="8195" name="Rectangle 3"/>
          <p:cNvSpPr>
            <a:spLocks noGrp="1" noChangeArrowheads="1"/>
          </p:cNvSpPr>
          <p:nvPr>
            <p:ph type="body" idx="1"/>
          </p:nvPr>
        </p:nvSpPr>
        <p:spPr>
          <a:xfrm>
            <a:off x="612774" y="1600200"/>
            <a:ext cx="8226425" cy="4495800"/>
          </a:xfrm>
        </p:spPr>
        <p:txBody>
          <a:bodyPr>
            <a:normAutofit fontScale="92500" lnSpcReduction="10000"/>
          </a:bodyPr>
          <a:lstStyle/>
          <a:p>
            <a:pPr eaLnBrk="1" hangingPunct="1">
              <a:defRPr/>
            </a:pPr>
            <a:r>
              <a:rPr lang="en-US" sz="2800" dirty="0" smtClean="0"/>
              <a:t>Increase curricular coherence</a:t>
            </a:r>
          </a:p>
          <a:p>
            <a:pPr eaLnBrk="1" hangingPunct="1">
              <a:defRPr/>
            </a:pPr>
            <a:r>
              <a:rPr lang="en-US" sz="2800" dirty="0" smtClean="0"/>
              <a:t>Promote deep learning</a:t>
            </a:r>
          </a:p>
          <a:p>
            <a:pPr eaLnBrk="1" hangingPunct="1">
              <a:defRPr/>
            </a:pPr>
            <a:r>
              <a:rPr lang="en-US" sz="2800" dirty="0" smtClean="0"/>
              <a:t>Connect skill and content areas</a:t>
            </a:r>
          </a:p>
          <a:p>
            <a:pPr eaLnBrk="1" hangingPunct="1">
              <a:defRPr/>
            </a:pPr>
            <a:r>
              <a:rPr lang="en-US" sz="2800" dirty="0" smtClean="0"/>
              <a:t>Build community</a:t>
            </a:r>
          </a:p>
          <a:p>
            <a:pPr eaLnBrk="1" hangingPunct="1">
              <a:defRPr/>
            </a:pPr>
            <a:r>
              <a:rPr lang="en-US" sz="2800" dirty="0" smtClean="0"/>
              <a:t>Revitalize faculty</a:t>
            </a:r>
          </a:p>
          <a:p>
            <a:pPr eaLnBrk="1" hangingPunct="1">
              <a:defRPr/>
            </a:pPr>
            <a:r>
              <a:rPr lang="en-US" sz="2800" dirty="0" smtClean="0"/>
              <a:t>Revitalize the institution</a:t>
            </a:r>
          </a:p>
          <a:p>
            <a:pPr eaLnBrk="1" hangingPunct="1">
              <a:defRPr/>
            </a:pPr>
            <a:r>
              <a:rPr lang="en-US" sz="2800" dirty="0" smtClean="0"/>
              <a:t>Promote diversity</a:t>
            </a:r>
          </a:p>
          <a:p>
            <a:pPr eaLnBrk="1" hangingPunct="1">
              <a:defRPr/>
            </a:pPr>
            <a:r>
              <a:rPr lang="en-US" sz="2800" dirty="0" smtClean="0"/>
              <a:t>Enhance student engagement</a:t>
            </a:r>
          </a:p>
          <a:p>
            <a:pPr eaLnBrk="1" hangingPunct="1">
              <a:defRPr/>
            </a:pPr>
            <a:r>
              <a:rPr lang="en-US" sz="2800" dirty="0" smtClean="0"/>
              <a:t>Enhance student achievement</a:t>
            </a:r>
          </a:p>
          <a:p>
            <a:pPr eaLnBrk="1" hangingPunct="1">
              <a:defRPr/>
            </a:pPr>
            <a:r>
              <a:rPr lang="en-US" sz="2800" dirty="0" smtClean="0"/>
              <a:t>Increase retention</a:t>
            </a:r>
          </a:p>
          <a:p>
            <a:pPr eaLnBrk="1" hangingPunct="1">
              <a:defRPr/>
            </a:pPr>
            <a:endParaRPr lang="en-US" sz="2800" dirty="0" smtClean="0"/>
          </a:p>
          <a:p>
            <a:pPr eaLnBrk="1" hangingPunct="1">
              <a:defRPr/>
            </a:pPr>
            <a:endParaRPr lang="en-US" sz="2800" dirty="0" smtClean="0"/>
          </a:p>
        </p:txBody>
      </p:sp>
      <p:pic>
        <p:nvPicPr>
          <p:cNvPr id="4" name="Picture 4" descr="http://jballi.qwriting.qc.cuny.edu/files/2011/11/Dantes-Inferno.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3200" y="2701948"/>
            <a:ext cx="1863859" cy="22014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069552" y="4903433"/>
            <a:ext cx="3067050" cy="923330"/>
          </a:xfrm>
          <a:prstGeom prst="rect">
            <a:avLst/>
          </a:prstGeom>
          <a:noFill/>
        </p:spPr>
        <p:txBody>
          <a:bodyPr wrap="square" rtlCol="0">
            <a:spAutoFit/>
          </a:bodyPr>
          <a:lstStyle/>
          <a:p>
            <a:r>
              <a:rPr lang="en-US" i="1" dirty="0" smtClean="0">
                <a:latin typeface="+mn-lt"/>
              </a:rPr>
              <a:t>“Hell is a place where nothing connects with nothing”</a:t>
            </a:r>
          </a:p>
          <a:p>
            <a:r>
              <a:rPr lang="en-US" sz="1800" dirty="0" smtClean="0"/>
              <a:t>		</a:t>
            </a:r>
            <a:endParaRPr lang="en-US" sz="1800" dirty="0"/>
          </a:p>
        </p:txBody>
      </p:sp>
      <p:sp>
        <p:nvSpPr>
          <p:cNvPr id="6" name="TextBox 5"/>
          <p:cNvSpPr txBox="1"/>
          <p:nvPr/>
        </p:nvSpPr>
        <p:spPr>
          <a:xfrm>
            <a:off x="7620554" y="5530823"/>
            <a:ext cx="914400" cy="307777"/>
          </a:xfrm>
          <a:prstGeom prst="rect">
            <a:avLst/>
          </a:prstGeom>
          <a:noFill/>
        </p:spPr>
        <p:txBody>
          <a:bodyPr wrap="square" rtlCol="0">
            <a:spAutoFit/>
          </a:bodyPr>
          <a:lstStyle/>
          <a:p>
            <a:r>
              <a:rPr lang="en-US" sz="1400" dirty="0">
                <a:latin typeface="+mn-lt"/>
              </a:rPr>
              <a:t>Dante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12775" y="228600"/>
            <a:ext cx="8153400" cy="990600"/>
          </a:xfrm>
        </p:spPr>
        <p:txBody>
          <a:bodyPr/>
          <a:lstStyle/>
          <a:p>
            <a:pPr eaLnBrk="1" hangingPunct="1"/>
            <a:r>
              <a:rPr lang="en-US" sz="4000" i="1" smtClean="0"/>
              <a:t>Possible reasons for LC development</a:t>
            </a:r>
          </a:p>
        </p:txBody>
      </p:sp>
      <p:sp>
        <p:nvSpPr>
          <p:cNvPr id="19459" name="Content Placeholder 2"/>
          <p:cNvSpPr>
            <a:spLocks noGrp="1"/>
          </p:cNvSpPr>
          <p:nvPr>
            <p:ph sz="quarter" idx="1"/>
          </p:nvPr>
        </p:nvSpPr>
        <p:spPr>
          <a:xfrm>
            <a:off x="612775" y="1600200"/>
            <a:ext cx="8153400" cy="4495800"/>
          </a:xfrm>
        </p:spPr>
        <p:txBody>
          <a:bodyPr/>
          <a:lstStyle/>
          <a:p>
            <a:pPr eaLnBrk="1" hangingPunct="1"/>
            <a:r>
              <a:rPr lang="en-US" sz="2600" smtClean="0"/>
              <a:t>Improve the first-year experience of students</a:t>
            </a:r>
          </a:p>
          <a:p>
            <a:pPr eaLnBrk="1" hangingPunct="1"/>
            <a:r>
              <a:rPr lang="en-US" sz="2600" smtClean="0"/>
              <a:t>Provide an interdisciplinary focus</a:t>
            </a:r>
          </a:p>
          <a:p>
            <a:pPr eaLnBrk="1" hangingPunct="1"/>
            <a:r>
              <a:rPr lang="en-US" sz="2600" smtClean="0"/>
              <a:t>Incorporate experiential learning or service learning</a:t>
            </a:r>
          </a:p>
          <a:p>
            <a:pPr eaLnBrk="1" hangingPunct="1"/>
            <a:r>
              <a:rPr lang="en-US" sz="2600" smtClean="0"/>
              <a:t>Integrate the in-class and out-of-class experiences of students</a:t>
            </a:r>
          </a:p>
          <a:p>
            <a:pPr eaLnBrk="1" hangingPunct="1"/>
            <a:r>
              <a:rPr lang="en-US" sz="2600" smtClean="0"/>
              <a:t>Meet General Education curriculum requirements</a:t>
            </a:r>
          </a:p>
          <a:p>
            <a:pPr eaLnBrk="1" hangingPunct="1"/>
            <a:r>
              <a:rPr lang="en-US" sz="2600" smtClean="0"/>
              <a:t>Meet major requirements</a:t>
            </a:r>
          </a:p>
          <a:p>
            <a:pPr eaLnBrk="1" hangingPunct="1"/>
            <a:r>
              <a:rPr lang="en-US" sz="2600" smtClean="0"/>
              <a:t>Other?</a:t>
            </a:r>
          </a:p>
        </p:txBody>
      </p:sp>
      <p:pic>
        <p:nvPicPr>
          <p:cNvPr id="4" name="Picture 3" descr="questionmarkmagnifying glass.jpg"/>
          <p:cNvPicPr>
            <a:picLocks noChangeAspect="1"/>
          </p:cNvPicPr>
          <p:nvPr/>
        </p:nvPicPr>
        <p:blipFill>
          <a:blip r:embed="rId2" cstate="print"/>
          <a:srcRect/>
          <a:stretch>
            <a:fillRect/>
          </a:stretch>
        </p:blipFill>
        <p:spPr bwMode="auto">
          <a:xfrm>
            <a:off x="5638800" y="4495800"/>
            <a:ext cx="2463800" cy="1828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Key Findings from a Survey of 400 Executives</a:t>
            </a:r>
          </a:p>
        </p:txBody>
      </p:sp>
      <p:sp>
        <p:nvSpPr>
          <p:cNvPr id="5" name="TextBox 4"/>
          <p:cNvSpPr txBox="1"/>
          <p:nvPr/>
        </p:nvSpPr>
        <p:spPr>
          <a:xfrm>
            <a:off x="5943600" y="6256773"/>
            <a:ext cx="2819400" cy="307777"/>
          </a:xfrm>
          <a:prstGeom prst="rect">
            <a:avLst/>
          </a:prstGeom>
          <a:noFill/>
        </p:spPr>
        <p:txBody>
          <a:bodyPr wrap="square" rtlCol="0">
            <a:spAutoFit/>
          </a:bodyPr>
          <a:lstStyle/>
          <a:p>
            <a:r>
              <a:rPr lang="en-US" sz="1400" dirty="0" smtClean="0"/>
              <a:t>Hart Research Associates, 2015</a:t>
            </a:r>
            <a:endParaRPr lang="en-US" sz="1400" dirty="0"/>
          </a:p>
        </p:txBody>
      </p:sp>
      <p:sp>
        <p:nvSpPr>
          <p:cNvPr id="3" name="Content Placeholder 2"/>
          <p:cNvSpPr>
            <a:spLocks noGrp="1"/>
          </p:cNvSpPr>
          <p:nvPr>
            <p:ph sz="quarter" idx="1"/>
          </p:nvPr>
        </p:nvSpPr>
        <p:spPr>
          <a:xfrm>
            <a:off x="854257" y="7781500"/>
            <a:ext cx="2426453" cy="4754880"/>
          </a:xfrm>
        </p:spPr>
        <p:txBody>
          <a:bodyPr/>
          <a:lstStyle/>
          <a:p>
            <a:endParaRPr lang="en-US" dirty="0"/>
          </a:p>
        </p:txBody>
      </p:sp>
      <p:pic>
        <p:nvPicPr>
          <p:cNvPr id="1027" name="Picture 1" descr="cid:image001.png@01D8E207.1A0A98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032" y="1809670"/>
            <a:ext cx="8614632" cy="4754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3820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12775" y="228600"/>
            <a:ext cx="8153400" cy="990600"/>
          </a:xfrm>
        </p:spPr>
        <p:txBody>
          <a:bodyPr/>
          <a:lstStyle/>
          <a:p>
            <a:pPr eaLnBrk="1" hangingPunct="1"/>
            <a:r>
              <a:rPr lang="en-US" sz="4000" i="1" smtClean="0"/>
              <a:t>Make LC goals “SMART”</a:t>
            </a:r>
          </a:p>
        </p:txBody>
      </p:sp>
      <p:sp>
        <p:nvSpPr>
          <p:cNvPr id="22531" name="Content Placeholder 2"/>
          <p:cNvSpPr>
            <a:spLocks noGrp="1"/>
          </p:cNvSpPr>
          <p:nvPr>
            <p:ph sz="quarter" idx="1"/>
          </p:nvPr>
        </p:nvSpPr>
        <p:spPr>
          <a:xfrm>
            <a:off x="612775" y="1600200"/>
            <a:ext cx="8153400" cy="4495800"/>
          </a:xfrm>
        </p:spPr>
        <p:txBody>
          <a:bodyPr/>
          <a:lstStyle/>
          <a:p>
            <a:pPr eaLnBrk="1" hangingPunct="1"/>
            <a:r>
              <a:rPr lang="en-US" sz="2600" dirty="0" smtClean="0"/>
              <a:t>Specific</a:t>
            </a:r>
          </a:p>
          <a:p>
            <a:pPr lvl="1" eaLnBrk="1" hangingPunct="1"/>
            <a:r>
              <a:rPr lang="en-US" sz="2400" dirty="0" smtClean="0"/>
              <a:t>Who is your audience?  Which departments and faculty?</a:t>
            </a:r>
          </a:p>
          <a:p>
            <a:pPr eaLnBrk="1" hangingPunct="1"/>
            <a:r>
              <a:rPr lang="en-US" sz="2600" dirty="0" smtClean="0"/>
              <a:t>Measurable</a:t>
            </a:r>
          </a:p>
          <a:p>
            <a:pPr lvl="1" eaLnBrk="1" hangingPunct="1"/>
            <a:r>
              <a:rPr lang="en-US" sz="2400" dirty="0" smtClean="0"/>
              <a:t>Specify outcomes that can be seen, demonstrated, described (essential for gauging success)</a:t>
            </a:r>
          </a:p>
          <a:p>
            <a:pPr eaLnBrk="1" hangingPunct="1"/>
            <a:r>
              <a:rPr lang="en-US" sz="2600" dirty="0" smtClean="0"/>
              <a:t>Attainable and Realistic</a:t>
            </a:r>
          </a:p>
          <a:p>
            <a:pPr lvl="1" eaLnBrk="1" hangingPunct="1"/>
            <a:r>
              <a:rPr lang="en-US" sz="2400" dirty="0" smtClean="0"/>
              <a:t>Be ambitious and rational; stretch yourselves but don’t snap</a:t>
            </a:r>
          </a:p>
          <a:p>
            <a:pPr eaLnBrk="1" hangingPunct="1"/>
            <a:r>
              <a:rPr lang="en-US" sz="2600" dirty="0" smtClean="0"/>
              <a:t>Timely</a:t>
            </a:r>
          </a:p>
          <a:p>
            <a:pPr lvl="1" eaLnBrk="1" hangingPunct="1"/>
            <a:r>
              <a:rPr lang="en-US" sz="2400" dirty="0" smtClean="0"/>
              <a:t>Set intermediate timelines to help stay on track and give direction to others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a:xfrm>
            <a:off x="609600" y="228600"/>
            <a:ext cx="8153400" cy="990600"/>
          </a:xfrm>
        </p:spPr>
        <p:txBody>
          <a:bodyPr/>
          <a:lstStyle/>
          <a:p>
            <a:r>
              <a:rPr lang="en-US" smtClean="0"/>
              <a:t>Goals, cont.</a:t>
            </a:r>
          </a:p>
        </p:txBody>
      </p:sp>
      <p:sp>
        <p:nvSpPr>
          <p:cNvPr id="23555" name="Rectangle 3"/>
          <p:cNvSpPr>
            <a:spLocks noGrp="1"/>
          </p:cNvSpPr>
          <p:nvPr>
            <p:ph type="body" idx="1"/>
          </p:nvPr>
        </p:nvSpPr>
        <p:spPr>
          <a:xfrm>
            <a:off x="612775" y="1600200"/>
            <a:ext cx="8153400" cy="4525963"/>
          </a:xfrm>
        </p:spPr>
        <p:txBody>
          <a:bodyPr/>
          <a:lstStyle/>
          <a:p>
            <a:r>
              <a:rPr lang="en-US" smtClean="0"/>
              <a:t>Take a few more minutes to add to your goals</a:t>
            </a:r>
          </a:p>
          <a:p>
            <a:pPr lvl="1"/>
            <a:r>
              <a:rPr lang="en-US" smtClean="0"/>
              <a:t>Be </a:t>
            </a:r>
            <a:r>
              <a:rPr lang="en-US" smtClean="0">
                <a:solidFill>
                  <a:srgbClr val="3366CC"/>
                </a:solidFill>
              </a:rPr>
              <a:t>s</a:t>
            </a:r>
            <a:r>
              <a:rPr lang="en-US" smtClean="0"/>
              <a:t>pecific</a:t>
            </a:r>
          </a:p>
          <a:p>
            <a:pPr lvl="1"/>
            <a:r>
              <a:rPr lang="en-US" smtClean="0"/>
              <a:t>What </a:t>
            </a:r>
            <a:r>
              <a:rPr lang="en-US" smtClean="0">
                <a:solidFill>
                  <a:srgbClr val="3366CC"/>
                </a:solidFill>
              </a:rPr>
              <a:t>m</a:t>
            </a:r>
            <a:r>
              <a:rPr lang="en-US" smtClean="0"/>
              <a:t>easures?</a:t>
            </a:r>
          </a:p>
          <a:p>
            <a:pPr lvl="1"/>
            <a:r>
              <a:rPr lang="en-US" smtClean="0"/>
              <a:t>Reality check </a:t>
            </a:r>
          </a:p>
          <a:p>
            <a:pPr lvl="2"/>
            <a:r>
              <a:rPr lang="en-US" smtClean="0"/>
              <a:t>Are they </a:t>
            </a:r>
            <a:r>
              <a:rPr lang="en-US" smtClean="0">
                <a:solidFill>
                  <a:srgbClr val="3366CC"/>
                </a:solidFill>
              </a:rPr>
              <a:t>a</a:t>
            </a:r>
            <a:r>
              <a:rPr lang="en-US" smtClean="0"/>
              <a:t>mbitious </a:t>
            </a:r>
            <a:r>
              <a:rPr lang="en-US" i="1" smtClean="0"/>
              <a:t>and</a:t>
            </a:r>
            <a:r>
              <a:rPr lang="en-US" smtClean="0"/>
              <a:t> </a:t>
            </a:r>
            <a:r>
              <a:rPr lang="en-US" smtClean="0">
                <a:solidFill>
                  <a:srgbClr val="3366CC"/>
                </a:solidFill>
              </a:rPr>
              <a:t>r</a:t>
            </a:r>
            <a:r>
              <a:rPr lang="en-US" smtClean="0"/>
              <a:t>eachable? </a:t>
            </a:r>
          </a:p>
          <a:p>
            <a:pPr lvl="2"/>
            <a:r>
              <a:rPr lang="en-US" smtClean="0"/>
              <a:t>In what </a:t>
            </a:r>
            <a:r>
              <a:rPr lang="en-US" smtClean="0">
                <a:solidFill>
                  <a:srgbClr val="3366CC"/>
                </a:solidFill>
              </a:rPr>
              <a:t>t</a:t>
            </a:r>
            <a:r>
              <a:rPr lang="en-US" smtClean="0"/>
              <a:t>imeframe?</a:t>
            </a:r>
          </a:p>
          <a:p>
            <a:pPr lvl="2"/>
            <a:endParaRPr lang="en-US" smtClean="0"/>
          </a:p>
          <a:p>
            <a:r>
              <a:rPr lang="en-US" smtClean="0"/>
              <a:t>Share with the group</a:t>
            </a:r>
          </a:p>
          <a:p>
            <a:pPr lvl="1"/>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12775" y="228600"/>
            <a:ext cx="8153400" cy="990600"/>
          </a:xfrm>
        </p:spPr>
        <p:txBody>
          <a:bodyPr/>
          <a:lstStyle/>
          <a:p>
            <a:pPr eaLnBrk="1" hangingPunct="1"/>
            <a:r>
              <a:rPr lang="en-US" sz="4000" i="1" smtClean="0"/>
              <a:t>What are your resources?</a:t>
            </a:r>
          </a:p>
        </p:txBody>
      </p:sp>
      <p:sp>
        <p:nvSpPr>
          <p:cNvPr id="24579" name="Content Placeholder 2"/>
          <p:cNvSpPr>
            <a:spLocks noGrp="1"/>
          </p:cNvSpPr>
          <p:nvPr>
            <p:ph sz="quarter" idx="1"/>
          </p:nvPr>
        </p:nvSpPr>
        <p:spPr>
          <a:xfrm>
            <a:off x="609600" y="1600200"/>
            <a:ext cx="8153400" cy="4495800"/>
          </a:xfrm>
        </p:spPr>
        <p:txBody>
          <a:bodyPr/>
          <a:lstStyle/>
          <a:p>
            <a:pPr eaLnBrk="1" hangingPunct="1"/>
            <a:r>
              <a:rPr lang="en-US" sz="2600" smtClean="0"/>
              <a:t>Possible resources</a:t>
            </a:r>
            <a:r>
              <a:rPr lang="en-US" smtClean="0"/>
              <a:t>:</a:t>
            </a:r>
          </a:p>
          <a:p>
            <a:pPr marL="742950" lvl="1" indent="-285750" eaLnBrk="1" hangingPunct="1"/>
            <a:r>
              <a:rPr lang="en-US" sz="2400" smtClean="0"/>
              <a:t>People – faculty, administrators, staff, students</a:t>
            </a:r>
          </a:p>
          <a:p>
            <a:pPr marL="742950" lvl="1" indent="-285750" eaLnBrk="1" hangingPunct="1"/>
            <a:r>
              <a:rPr lang="en-US" sz="2400" smtClean="0"/>
              <a:t>Space/facilities</a:t>
            </a:r>
          </a:p>
          <a:p>
            <a:pPr marL="742950" lvl="1" indent="-285750" eaLnBrk="1" hangingPunct="1"/>
            <a:r>
              <a:rPr lang="en-US" sz="2400" smtClean="0"/>
              <a:t>Money				</a:t>
            </a:r>
          </a:p>
          <a:p>
            <a:pPr marL="742950" lvl="1" indent="-285750" eaLnBrk="1" hangingPunct="1"/>
            <a:r>
              <a:rPr lang="en-US" sz="2400" smtClean="0"/>
              <a:t>Time</a:t>
            </a:r>
          </a:p>
          <a:p>
            <a:pPr marL="742950" lvl="1" indent="-285750" eaLnBrk="1" hangingPunct="1"/>
            <a:r>
              <a:rPr lang="en-US" sz="2400" smtClean="0"/>
              <a:t>Programs</a:t>
            </a:r>
          </a:p>
          <a:p>
            <a:pPr marL="742950" lvl="1" indent="-285750" eaLnBrk="1" hangingPunct="1"/>
            <a:r>
              <a:rPr lang="en-US" sz="2400" smtClean="0"/>
              <a:t>Other		</a:t>
            </a:r>
          </a:p>
          <a:p>
            <a:pPr eaLnBrk="1" hangingPunct="1">
              <a:buFont typeface="Wingdings" pitchFamily="2" charset="2"/>
              <a:buNone/>
            </a:pPr>
            <a:endParaRPr lang="en-US" smtClean="0"/>
          </a:p>
        </p:txBody>
      </p:sp>
      <p:pic>
        <p:nvPicPr>
          <p:cNvPr id="24580" name="Picture 7" descr="MP900399463[1]"/>
          <p:cNvPicPr>
            <a:picLocks noChangeAspect="1" noChangeArrowheads="1"/>
          </p:cNvPicPr>
          <p:nvPr/>
        </p:nvPicPr>
        <p:blipFill>
          <a:blip r:embed="rId2" cstate="print"/>
          <a:srcRect/>
          <a:stretch>
            <a:fillRect/>
          </a:stretch>
        </p:blipFill>
        <p:spPr bwMode="auto">
          <a:xfrm>
            <a:off x="4495800" y="3505200"/>
            <a:ext cx="1735138" cy="21701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09600" y="228600"/>
            <a:ext cx="8153400" cy="990600"/>
          </a:xfrm>
        </p:spPr>
        <p:txBody>
          <a:bodyPr/>
          <a:lstStyle/>
          <a:p>
            <a:pPr eaLnBrk="1" hangingPunct="1"/>
            <a:r>
              <a:rPr lang="en-US" sz="4000" i="1" smtClean="0"/>
              <a:t>Obstacles and Allies</a:t>
            </a:r>
          </a:p>
        </p:txBody>
      </p:sp>
      <p:sp>
        <p:nvSpPr>
          <p:cNvPr id="25603" name="Content Placeholder 2"/>
          <p:cNvSpPr>
            <a:spLocks noGrp="1"/>
          </p:cNvSpPr>
          <p:nvPr>
            <p:ph sz="quarter" idx="1"/>
          </p:nvPr>
        </p:nvSpPr>
        <p:spPr>
          <a:xfrm>
            <a:off x="609600" y="1600200"/>
            <a:ext cx="8153400" cy="4495800"/>
          </a:xfrm>
        </p:spPr>
        <p:txBody>
          <a:bodyPr/>
          <a:lstStyle/>
          <a:p>
            <a:pPr eaLnBrk="1" hangingPunct="1"/>
            <a:r>
              <a:rPr lang="en-US" sz="2600" smtClean="0"/>
              <a:t>What obstacles do you anticipate?</a:t>
            </a:r>
          </a:p>
          <a:p>
            <a:pPr eaLnBrk="1" hangingPunct="1"/>
            <a:r>
              <a:rPr lang="en-US" sz="2600" smtClean="0"/>
              <a:t>Who are your allies?</a:t>
            </a:r>
          </a:p>
          <a:p>
            <a:pPr eaLnBrk="1" hangingPunct="1"/>
            <a:endParaRPr lang="en-US" sz="2600" smtClean="0"/>
          </a:p>
          <a:p>
            <a:pPr eaLnBrk="1" hangingPunct="1"/>
            <a:endParaRPr lang="en-US" sz="2600" smtClean="0"/>
          </a:p>
          <a:p>
            <a:pPr eaLnBrk="1" hangingPunct="1"/>
            <a:endParaRPr lang="en-US" sz="2600" smtClean="0"/>
          </a:p>
          <a:p>
            <a:pPr eaLnBrk="1" hangingPunct="1"/>
            <a:endParaRPr lang="en-US" sz="2600" smtClean="0"/>
          </a:p>
          <a:p>
            <a:pPr eaLnBrk="1" hangingPunct="1"/>
            <a:endParaRPr lang="en-US" sz="2600" smtClean="0"/>
          </a:p>
          <a:p>
            <a:pPr eaLnBrk="1" hangingPunct="1"/>
            <a:endParaRPr lang="en-US" sz="2600" smtClean="0"/>
          </a:p>
        </p:txBody>
      </p:sp>
      <p:pic>
        <p:nvPicPr>
          <p:cNvPr id="25604" name="Picture 6" descr="MP900289315[1]"/>
          <p:cNvPicPr>
            <a:picLocks noChangeAspect="1" noChangeArrowheads="1"/>
          </p:cNvPicPr>
          <p:nvPr/>
        </p:nvPicPr>
        <p:blipFill>
          <a:blip r:embed="rId2" cstate="print"/>
          <a:srcRect/>
          <a:stretch>
            <a:fillRect/>
          </a:stretch>
        </p:blipFill>
        <p:spPr bwMode="auto">
          <a:xfrm>
            <a:off x="1066800" y="3200400"/>
            <a:ext cx="3657600" cy="2389188"/>
          </a:xfrm>
          <a:prstGeom prst="rect">
            <a:avLst/>
          </a:prstGeom>
          <a:noFill/>
          <a:ln w="9525">
            <a:noFill/>
            <a:miter lim="800000"/>
            <a:headEnd/>
            <a:tailEnd/>
          </a:ln>
        </p:spPr>
      </p:pic>
      <p:pic>
        <p:nvPicPr>
          <p:cNvPr id="25605" name="Picture 5" descr="C:\Documents and Settings\alyssa_grecco\Local Settings\Temporary Internet Files\Content.IE5\T10U7FH9\MC900097867[1].wmf"/>
          <p:cNvPicPr>
            <a:picLocks noChangeAspect="1" noChangeArrowheads="1"/>
          </p:cNvPicPr>
          <p:nvPr/>
        </p:nvPicPr>
        <p:blipFill>
          <a:blip r:embed="rId3" cstate="print"/>
          <a:srcRect/>
          <a:stretch>
            <a:fillRect/>
          </a:stretch>
        </p:blipFill>
        <p:spPr bwMode="auto">
          <a:xfrm>
            <a:off x="5715000" y="2895600"/>
            <a:ext cx="2228850" cy="2782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12775" y="228600"/>
            <a:ext cx="8153400" cy="990600"/>
          </a:xfrm>
        </p:spPr>
        <p:txBody>
          <a:bodyPr/>
          <a:lstStyle/>
          <a:p>
            <a:pPr eaLnBrk="1" hangingPunct="1"/>
            <a:r>
              <a:rPr lang="en-US" sz="4000" smtClean="0"/>
              <a:t>Gather your LC development team</a:t>
            </a:r>
          </a:p>
        </p:txBody>
      </p:sp>
      <p:sp>
        <p:nvSpPr>
          <p:cNvPr id="26627" name="Content Placeholder 2"/>
          <p:cNvSpPr>
            <a:spLocks noGrp="1"/>
          </p:cNvSpPr>
          <p:nvPr>
            <p:ph sz="quarter" idx="1"/>
          </p:nvPr>
        </p:nvSpPr>
        <p:spPr>
          <a:xfrm>
            <a:off x="609600" y="1600200"/>
            <a:ext cx="8153400" cy="4495800"/>
          </a:xfrm>
        </p:spPr>
        <p:txBody>
          <a:bodyPr/>
          <a:lstStyle/>
          <a:p>
            <a:pPr eaLnBrk="1" hangingPunct="1"/>
            <a:r>
              <a:rPr lang="en-US" sz="2600" dirty="0" smtClean="0"/>
              <a:t>Look at list of resources, obstacles, and allies to see who should be included. Work with the willing.</a:t>
            </a:r>
          </a:p>
          <a:p>
            <a:pPr eaLnBrk="1" hangingPunct="1"/>
            <a:r>
              <a:rPr lang="en-US" sz="2600" dirty="0" smtClean="0"/>
              <a:t>Suggested team/Advisory Board members</a:t>
            </a:r>
            <a:r>
              <a:rPr lang="en-US" dirty="0" smtClean="0"/>
              <a:t>:</a:t>
            </a:r>
          </a:p>
          <a:p>
            <a:pPr marL="742950" lvl="1" indent="-285750" eaLnBrk="1" hangingPunct="1"/>
            <a:r>
              <a:rPr lang="en-US" sz="2400" dirty="0" smtClean="0"/>
              <a:t>Faculty</a:t>
            </a:r>
          </a:p>
          <a:p>
            <a:pPr marL="742950" lvl="1" indent="-285750" eaLnBrk="1" hangingPunct="1"/>
            <a:r>
              <a:rPr lang="en-US" sz="2400" dirty="0" smtClean="0"/>
              <a:t>Academic administrator (“champion”)</a:t>
            </a:r>
          </a:p>
          <a:p>
            <a:pPr marL="742950" lvl="1" indent="-285750" eaLnBrk="1" hangingPunct="1"/>
            <a:r>
              <a:rPr lang="en-US" sz="2400" smtClean="0"/>
              <a:t>Librarian/Information </a:t>
            </a:r>
            <a:r>
              <a:rPr lang="en-US" sz="2400" dirty="0" smtClean="0"/>
              <a:t>Literacy</a:t>
            </a:r>
          </a:p>
          <a:p>
            <a:pPr marL="742950" lvl="1" indent="-285750" eaLnBrk="1" hangingPunct="1"/>
            <a:r>
              <a:rPr lang="en-US" sz="2400" dirty="0" smtClean="0"/>
              <a:t>Academic advisor</a:t>
            </a:r>
          </a:p>
          <a:p>
            <a:pPr marL="742950" lvl="1" indent="-285750" eaLnBrk="1" hangingPunct="1"/>
            <a:r>
              <a:rPr lang="en-US" sz="2400" dirty="0" smtClean="0"/>
              <a:t>Registrar</a:t>
            </a:r>
          </a:p>
          <a:p>
            <a:pPr marL="742950" lvl="1" indent="-285750" eaLnBrk="1" hangingPunct="1"/>
            <a:r>
              <a:rPr lang="en-US" sz="2400" dirty="0" smtClean="0"/>
              <a:t>Student affairs administrator</a:t>
            </a:r>
          </a:p>
          <a:p>
            <a:pPr marL="742950" lvl="1" indent="-285750" eaLnBrk="1" hangingPunct="1"/>
            <a:r>
              <a:rPr lang="en-US" sz="2400" dirty="0" smtClean="0"/>
              <a:t>Student (if peer mentors/educators are involved)</a:t>
            </a:r>
          </a:p>
          <a:p>
            <a:pPr marL="742950" lvl="1" indent="-285750" eaLnBrk="1" hangingPunct="1"/>
            <a:endParaRPr lang="en-US" sz="2400" dirty="0" smtClean="0"/>
          </a:p>
          <a:p>
            <a:pPr marL="742950" lvl="1" indent="-285750" eaLnBrk="1" hangingPunct="1"/>
            <a:endParaRPr lang="en-US" sz="2800" dirty="0" smtClean="0"/>
          </a:p>
        </p:txBody>
      </p:sp>
      <p:pic>
        <p:nvPicPr>
          <p:cNvPr id="26628" name="Picture 4" descr="C:\Documents and Settings\mraleigh\My Documents\My Pictures\diversity.bmp"/>
          <p:cNvPicPr>
            <a:picLocks noChangeAspect="1" noChangeArrowheads="1"/>
          </p:cNvPicPr>
          <p:nvPr/>
        </p:nvPicPr>
        <p:blipFill>
          <a:blip r:embed="rId2" cstate="print"/>
          <a:srcRect/>
          <a:stretch>
            <a:fillRect/>
          </a:stretch>
        </p:blipFill>
        <p:spPr bwMode="auto">
          <a:xfrm>
            <a:off x="6400800" y="4191000"/>
            <a:ext cx="1624013" cy="1150938"/>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609600" y="228600"/>
            <a:ext cx="8153400" cy="990600"/>
          </a:xfrm>
        </p:spPr>
        <p:txBody>
          <a:bodyPr/>
          <a:lstStyle/>
          <a:p>
            <a:r>
              <a:rPr lang="en-US" smtClean="0"/>
              <a:t>Action plan</a:t>
            </a:r>
          </a:p>
        </p:txBody>
      </p:sp>
      <p:sp>
        <p:nvSpPr>
          <p:cNvPr id="27651" name="Rectangle 3"/>
          <p:cNvSpPr>
            <a:spLocks noGrp="1"/>
          </p:cNvSpPr>
          <p:nvPr>
            <p:ph type="body" idx="1"/>
          </p:nvPr>
        </p:nvSpPr>
        <p:spPr>
          <a:xfrm>
            <a:off x="612775" y="1600200"/>
            <a:ext cx="8153400" cy="4525963"/>
          </a:xfrm>
        </p:spPr>
        <p:txBody>
          <a:bodyPr/>
          <a:lstStyle/>
          <a:p>
            <a:r>
              <a:rPr lang="en-US" smtClean="0"/>
              <a:t>What are some of the action steps to take when you return to campus in . . . </a:t>
            </a:r>
          </a:p>
          <a:p>
            <a:pPr lvl="1"/>
            <a:r>
              <a:rPr lang="en-US" smtClean="0"/>
              <a:t>One week?</a:t>
            </a:r>
          </a:p>
          <a:p>
            <a:pPr lvl="1"/>
            <a:r>
              <a:rPr lang="en-US" smtClean="0"/>
              <a:t>One month?</a:t>
            </a:r>
          </a:p>
          <a:p>
            <a:pPr lvl="1"/>
            <a:r>
              <a:rPr lang="en-US" smtClean="0"/>
              <a:t>Three months?</a:t>
            </a:r>
          </a:p>
          <a:p>
            <a:pPr lvl="1"/>
            <a:r>
              <a:rPr lang="en-US" smtClean="0"/>
              <a:t>Six months?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12775" y="228600"/>
            <a:ext cx="8153400" cy="990600"/>
          </a:xfrm>
        </p:spPr>
        <p:txBody>
          <a:bodyPr/>
          <a:lstStyle/>
          <a:p>
            <a:r>
              <a:rPr lang="en-US" sz="4000" smtClean="0"/>
              <a:t>Faculty recruitment ideas</a:t>
            </a:r>
          </a:p>
        </p:txBody>
      </p:sp>
      <p:sp>
        <p:nvSpPr>
          <p:cNvPr id="28675" name="Content Placeholder 2"/>
          <p:cNvSpPr>
            <a:spLocks noGrp="1"/>
          </p:cNvSpPr>
          <p:nvPr>
            <p:ph sz="quarter" idx="1"/>
          </p:nvPr>
        </p:nvSpPr>
        <p:spPr>
          <a:xfrm>
            <a:off x="612775" y="1600200"/>
            <a:ext cx="8153400" cy="4495800"/>
          </a:xfrm>
        </p:spPr>
        <p:txBody>
          <a:bodyPr/>
          <a:lstStyle/>
          <a:p>
            <a:r>
              <a:rPr lang="en-US" sz="2600" dirty="0" smtClean="0"/>
              <a:t>Emphasize opportunities:</a:t>
            </a:r>
          </a:p>
          <a:p>
            <a:pPr lvl="1"/>
            <a:r>
              <a:rPr lang="en-US" sz="2200" dirty="0" smtClean="0"/>
              <a:t>work with a colleague(s) in a different department or discipline</a:t>
            </a:r>
          </a:p>
          <a:p>
            <a:pPr lvl="1"/>
            <a:r>
              <a:rPr lang="en-US" sz="2200" dirty="0" smtClean="0"/>
              <a:t>work with a different population of students</a:t>
            </a:r>
          </a:p>
          <a:p>
            <a:pPr lvl="1"/>
            <a:r>
              <a:rPr lang="en-US" sz="2200" dirty="0" smtClean="0"/>
              <a:t>be innovative – new teaching methods, different topics, different texts and assignments/assessments, new scholarly opportunities</a:t>
            </a:r>
          </a:p>
          <a:p>
            <a:r>
              <a:rPr lang="en-US" sz="2600" dirty="0" smtClean="0"/>
              <a:t>Possible perks – release time, stipend, equipment, visibility</a:t>
            </a:r>
          </a:p>
          <a:p>
            <a:r>
              <a:rPr lang="en-US" sz="2600" dirty="0" smtClean="0"/>
              <a:t>TALK to people</a:t>
            </a:r>
          </a:p>
          <a:p>
            <a:r>
              <a:rPr lang="en-US" sz="2600" dirty="0" smtClean="0"/>
              <a:t>Get department chairs on board</a:t>
            </a:r>
          </a:p>
          <a:p>
            <a:r>
              <a:rPr lang="en-US" sz="2600" dirty="0" smtClean="0"/>
              <a:t>Recruit from across campus, seek diversity and wide representation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a:xfrm>
            <a:off x="609600" y="228600"/>
            <a:ext cx="8153400" cy="990600"/>
          </a:xfrm>
        </p:spPr>
        <p:txBody>
          <a:bodyPr/>
          <a:lstStyle/>
          <a:p>
            <a:r>
              <a:rPr lang="en-US" sz="4000" smtClean="0"/>
              <a:t>Market LCs to students, parents, and -</a:t>
            </a:r>
          </a:p>
        </p:txBody>
      </p:sp>
      <p:sp>
        <p:nvSpPr>
          <p:cNvPr id="30723" name="Rectangle 3"/>
          <p:cNvSpPr>
            <a:spLocks noGrp="1"/>
          </p:cNvSpPr>
          <p:nvPr>
            <p:ph type="body" idx="1"/>
          </p:nvPr>
        </p:nvSpPr>
        <p:spPr>
          <a:xfrm>
            <a:off x="612775" y="1600200"/>
            <a:ext cx="8153400" cy="4525963"/>
          </a:xfrm>
        </p:spPr>
        <p:txBody>
          <a:bodyPr/>
          <a:lstStyle/>
          <a:p>
            <a:r>
              <a:rPr lang="en-US" sz="2600" smtClean="0"/>
              <a:t>Admissions officers</a:t>
            </a:r>
          </a:p>
          <a:p>
            <a:r>
              <a:rPr lang="en-US" sz="2600" smtClean="0"/>
              <a:t>Academic advisors</a:t>
            </a:r>
          </a:p>
          <a:p>
            <a:r>
              <a:rPr lang="en-US" sz="2600" smtClean="0"/>
              <a:t>Student affairs colleagues - orientation, residence life</a:t>
            </a:r>
          </a:p>
          <a:p>
            <a:r>
              <a:rPr lang="en-US" sz="2600" smtClean="0"/>
              <a:t>Communications colleagues - website, brochures, news, FaceBook, Twitter, etc.</a:t>
            </a:r>
          </a:p>
          <a:p>
            <a:r>
              <a:rPr lang="en-US" sz="2600" smtClean="0"/>
              <a:t>Other faculty and admins. – don’t keep it a secret</a:t>
            </a:r>
          </a:p>
          <a:p>
            <a:endParaRPr lang="en-US" sz="2600" smtClean="0"/>
          </a:p>
          <a:p>
            <a:endParaRPr 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12775" y="228600"/>
            <a:ext cx="8153400" cy="990600"/>
          </a:xfrm>
        </p:spPr>
        <p:txBody>
          <a:bodyPr/>
          <a:lstStyle/>
          <a:p>
            <a:r>
              <a:rPr lang="en-US" sz="4000" smtClean="0"/>
              <a:t>Sample LC web pages</a:t>
            </a:r>
            <a:r>
              <a:rPr lang="en-US" smtClean="0"/>
              <a:t> </a:t>
            </a:r>
          </a:p>
        </p:txBody>
      </p:sp>
      <p:sp>
        <p:nvSpPr>
          <p:cNvPr id="31747" name="Content Placeholder 2"/>
          <p:cNvSpPr>
            <a:spLocks noGrp="1"/>
          </p:cNvSpPr>
          <p:nvPr>
            <p:ph sz="quarter" idx="1"/>
          </p:nvPr>
        </p:nvSpPr>
        <p:spPr>
          <a:xfrm>
            <a:off x="612775" y="1600200"/>
            <a:ext cx="8153400" cy="4495800"/>
          </a:xfrm>
        </p:spPr>
        <p:txBody>
          <a:bodyPr/>
          <a:lstStyle/>
          <a:p>
            <a:r>
              <a:rPr lang="en-US" sz="2600" dirty="0" smtClean="0"/>
              <a:t>Participating institutions of the Atlantic Center for Learning Communities (ACLC):</a:t>
            </a:r>
          </a:p>
          <a:p>
            <a:pPr lvl="1"/>
            <a:r>
              <a:rPr lang="en-US" sz="2000" dirty="0">
                <a:hlinkClick r:id="rId2"/>
              </a:rPr>
              <a:t>https://</a:t>
            </a:r>
            <a:r>
              <a:rPr lang="en-US" sz="2000" dirty="0" smtClean="0">
                <a:hlinkClick r:id="rId2"/>
              </a:rPr>
              <a:t>atlanticcenterforlearningcommunities.org/about/</a:t>
            </a:r>
            <a:endParaRPr lang="en-US" sz="2000" dirty="0" smtClean="0">
              <a:hlinkClick r:id="rId3"/>
            </a:endParaRPr>
          </a:p>
          <a:p>
            <a:r>
              <a:rPr lang="en-US" sz="2600" dirty="0" smtClean="0"/>
              <a:t>The University of Washington</a:t>
            </a:r>
          </a:p>
          <a:p>
            <a:pPr lvl="1"/>
            <a:r>
              <a:rPr lang="en-US" sz="2000" dirty="0" smtClean="0">
                <a:hlinkClick r:id="rId4"/>
              </a:rPr>
              <a:t>http://fyp.washington.edu/figs/</a:t>
            </a:r>
            <a:endParaRPr lang="en-US" sz="2000" dirty="0" smtClean="0"/>
          </a:p>
          <a:p>
            <a:r>
              <a:rPr lang="en-US" sz="2600" dirty="0" smtClean="0"/>
              <a:t>Delta College</a:t>
            </a:r>
            <a:endParaRPr lang="en-US" sz="2600" dirty="0" smtClean="0">
              <a:hlinkClick r:id="rId5"/>
            </a:endParaRPr>
          </a:p>
          <a:p>
            <a:pPr lvl="1"/>
            <a:r>
              <a:rPr lang="en-US" sz="2000" dirty="0">
                <a:hlinkClick r:id="rId6"/>
              </a:rPr>
              <a:t>https://</a:t>
            </a:r>
            <a:r>
              <a:rPr lang="en-US" sz="2000" dirty="0" smtClean="0">
                <a:hlinkClick r:id="rId6"/>
              </a:rPr>
              <a:t>www.deltacollege.edu/academics/academic-support-programs-and-communities/learning-communities/about-learning-communities</a:t>
            </a:r>
            <a:endParaRPr lang="en-US" sz="2000" dirty="0" smtClean="0"/>
          </a:p>
          <a:p>
            <a:r>
              <a:rPr lang="en-US" dirty="0" smtClean="0"/>
              <a:t>New Century College at George Mason University</a:t>
            </a:r>
            <a:endParaRPr lang="en-US" dirty="0" smtClean="0">
              <a:hlinkClick r:id="rId7"/>
            </a:endParaRPr>
          </a:p>
          <a:p>
            <a:pPr lvl="1"/>
            <a:r>
              <a:rPr lang="en-US" sz="2000" dirty="0">
                <a:hlinkClick r:id="rId8"/>
              </a:rPr>
              <a:t>https://www2.gmu.edu/academics/new-century-college</a:t>
            </a:r>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09600" y="228600"/>
            <a:ext cx="8153400" cy="990600"/>
          </a:xfrm>
        </p:spPr>
        <p:txBody>
          <a:bodyPr/>
          <a:lstStyle/>
          <a:p>
            <a:pPr eaLnBrk="1" hangingPunct="1"/>
            <a:r>
              <a:rPr lang="en-US" sz="4000" smtClean="0"/>
              <a:t>LC resources - online</a:t>
            </a:r>
          </a:p>
        </p:txBody>
      </p:sp>
      <p:sp>
        <p:nvSpPr>
          <p:cNvPr id="32771" name="Content Placeholder 2"/>
          <p:cNvSpPr>
            <a:spLocks noGrp="1"/>
          </p:cNvSpPr>
          <p:nvPr>
            <p:ph sz="quarter" idx="1"/>
          </p:nvPr>
        </p:nvSpPr>
        <p:spPr>
          <a:xfrm>
            <a:off x="914400" y="1600200"/>
            <a:ext cx="7848600" cy="4800600"/>
          </a:xfrm>
        </p:spPr>
        <p:txBody>
          <a:bodyPr/>
          <a:lstStyle/>
          <a:p>
            <a:pPr eaLnBrk="1" hangingPunct="1">
              <a:lnSpc>
                <a:spcPct val="90000"/>
              </a:lnSpc>
            </a:pPr>
            <a:endParaRPr lang="en-US" sz="2600" dirty="0" smtClean="0"/>
          </a:p>
          <a:p>
            <a:pPr eaLnBrk="1" hangingPunct="1">
              <a:lnSpc>
                <a:spcPct val="90000"/>
              </a:lnSpc>
            </a:pPr>
            <a:r>
              <a:rPr lang="en-US" sz="2600" dirty="0" smtClean="0"/>
              <a:t>The </a:t>
            </a:r>
            <a:r>
              <a:rPr lang="en-US" sz="2600" dirty="0" smtClean="0"/>
              <a:t>Washington Center at Evergreen State College</a:t>
            </a:r>
          </a:p>
          <a:p>
            <a:pPr lvl="1" eaLnBrk="1" hangingPunct="1">
              <a:lnSpc>
                <a:spcPct val="90000"/>
              </a:lnSpc>
            </a:pPr>
            <a:r>
              <a:rPr lang="en-US" sz="2400" dirty="0">
                <a:hlinkClick r:id="rId2"/>
              </a:rPr>
              <a:t>http://wacenter.evergreen.edu/?</a:t>
            </a:r>
            <a:endParaRPr lang="en-US" sz="2800" dirty="0"/>
          </a:p>
          <a:p>
            <a:pPr eaLnBrk="1" hangingPunct="1">
              <a:lnSpc>
                <a:spcPct val="90000"/>
              </a:lnSpc>
            </a:pPr>
            <a:r>
              <a:rPr lang="en-US" sz="2600" dirty="0" smtClean="0"/>
              <a:t>Research </a:t>
            </a:r>
            <a:r>
              <a:rPr lang="en-US" sz="2600" dirty="0" smtClean="0"/>
              <a:t>on LC development and effectiveness</a:t>
            </a:r>
          </a:p>
          <a:p>
            <a:pPr lvl="1" eaLnBrk="1" hangingPunct="1">
              <a:lnSpc>
                <a:spcPct val="90000"/>
              </a:lnSpc>
            </a:pPr>
            <a:r>
              <a:rPr lang="en-US" sz="2000" dirty="0" smtClean="0">
                <a:hlinkClick r:id="rId3"/>
              </a:rPr>
              <a:t>http://www.mdrc.org/project/learning-communities-demonstration#featured_content</a:t>
            </a:r>
            <a:endParaRPr lang="en-US" sz="2500" dirty="0" smtClean="0"/>
          </a:p>
          <a:p>
            <a:pPr eaLnBrk="1" hangingPunct="1">
              <a:lnSpc>
                <a:spcPct val="90000"/>
              </a:lnSpc>
            </a:pPr>
            <a:r>
              <a:rPr lang="en-US" sz="2600" dirty="0" smtClean="0"/>
              <a:t>LC bibliography</a:t>
            </a:r>
          </a:p>
          <a:p>
            <a:pPr lvl="1" eaLnBrk="1" hangingPunct="1">
              <a:lnSpc>
                <a:spcPct val="90000"/>
              </a:lnSpc>
            </a:pPr>
            <a:r>
              <a:rPr lang="en-US" sz="2300" dirty="0">
                <a:hlinkClick r:id="rId4"/>
              </a:rPr>
              <a:t>https://</a:t>
            </a:r>
            <a:r>
              <a:rPr lang="en-US" sz="2300" dirty="0" smtClean="0">
                <a:hlinkClick r:id="rId4"/>
              </a:rPr>
              <a:t>atlanticcenterforlearningcommunities.org/contact/</a:t>
            </a:r>
            <a:endParaRPr lang="en-US" sz="2300" dirty="0" smtClean="0"/>
          </a:p>
          <a:p>
            <a:pPr eaLnBrk="1" hangingPunct="1">
              <a:lnSpc>
                <a:spcPct val="90000"/>
              </a:lnSpc>
            </a:pPr>
            <a:r>
              <a:rPr lang="en-US" dirty="0" smtClean="0"/>
              <a:t>Learning Communities listserv</a:t>
            </a:r>
            <a:endParaRPr lang="en-US" sz="2300" dirty="0" smtClean="0"/>
          </a:p>
          <a:p>
            <a:pPr lvl="1" eaLnBrk="1" hangingPunct="1">
              <a:lnSpc>
                <a:spcPct val="90000"/>
              </a:lnSpc>
            </a:pPr>
            <a:r>
              <a:rPr lang="en-US" sz="2000" dirty="0">
                <a:solidFill>
                  <a:srgbClr val="FFC000"/>
                </a:solidFill>
                <a:hlinkClick r:id="rId5"/>
              </a:rPr>
              <a:t>http://</a:t>
            </a:r>
            <a:r>
              <a:rPr lang="en-US" sz="2000" dirty="0" smtClean="0">
                <a:solidFill>
                  <a:srgbClr val="FFC000"/>
                </a:solidFill>
                <a:hlinkClick r:id="rId5"/>
              </a:rPr>
              <a:t>www.freelists.org/list/learningcommunitiesassociation</a:t>
            </a:r>
            <a:endParaRPr lang="en-US" sz="2000" dirty="0" smtClean="0">
              <a:solidFill>
                <a:srgbClr val="FFC000"/>
              </a:solidFill>
            </a:endParaRPr>
          </a:p>
          <a:p>
            <a:pPr lvl="1" eaLnBrk="1" hangingPunct="1">
              <a:lnSpc>
                <a:spcPct val="90000"/>
              </a:lnSpc>
            </a:pPr>
            <a:endParaRPr lang="en-US" sz="2000" dirty="0">
              <a:solidFill>
                <a:srgbClr val="FFC000"/>
              </a:solidFill>
            </a:endParaRPr>
          </a:p>
          <a:p>
            <a:pPr lvl="1" eaLnBrk="1" hangingPunct="1">
              <a:lnSpc>
                <a:spcPct val="90000"/>
              </a:lnSpc>
            </a:pPr>
            <a:endParaRPr lang="en-US" sz="2000" dirty="0" smtClean="0">
              <a:solidFill>
                <a:srgbClr val="FFC000"/>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74CAFC6E063746956BB9A0BFF31FE6" ma:contentTypeVersion="11" ma:contentTypeDescription="Create a new document." ma:contentTypeScope="" ma:versionID="557c29b5c5820e1445210a46be8b9339">
  <xsd:schema xmlns:xsd="http://www.w3.org/2001/XMLSchema" xmlns:xs="http://www.w3.org/2001/XMLSchema" xmlns:p="http://schemas.microsoft.com/office/2006/metadata/properties" xmlns:ns3="b692b8fc-8ddf-4d79-a501-c8552684b1ce" xmlns:ns4="185ebc53-5eb5-421e-a84a-ce07f60d87cc" targetNamespace="http://schemas.microsoft.com/office/2006/metadata/properties" ma:root="true" ma:fieldsID="e3d0f85a51fc1ce15e798dea6c68a9d8" ns3:_="" ns4:_="">
    <xsd:import namespace="b692b8fc-8ddf-4d79-a501-c8552684b1ce"/>
    <xsd:import namespace="185ebc53-5eb5-421e-a84a-ce07f60d87cc"/>
    <xsd:element name="properties">
      <xsd:complexType>
        <xsd:sequence>
          <xsd:element name="documentManagement">
            <xsd:complexType>
              <xsd:all>
                <xsd:element ref="ns3:SharedWithUsers"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GenerationTime" minOccurs="0"/>
                <xsd:element ref="ns4:MediaServiceEventHashCode"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92b8fc-8ddf-4d79-a501-c8552684b1c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85ebc53-5eb5-421e-a84a-ce07f60d87cc"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BDF807-7561-424B-934C-4BF23D64B4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92b8fc-8ddf-4d79-a501-c8552684b1ce"/>
    <ds:schemaRef ds:uri="185ebc53-5eb5-421e-a84a-ce07f60d87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7A85043-3F28-4EAA-B6DF-AA537D70F3A8}">
  <ds:schemaRefs>
    <ds:schemaRef ds:uri="http://purl.org/dc/dcmitype/"/>
    <ds:schemaRef ds:uri="http://schemas.microsoft.com/office/infopath/2007/PartnerControls"/>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purl.org/dc/terms/"/>
    <ds:schemaRef ds:uri="185ebc53-5eb5-421e-a84a-ce07f60d87cc"/>
    <ds:schemaRef ds:uri="b692b8fc-8ddf-4d79-a501-c8552684b1ce"/>
    <ds:schemaRef ds:uri="http://www.w3.org/XML/1998/namespace"/>
  </ds:schemaRefs>
</ds:datastoreItem>
</file>

<file path=customXml/itemProps3.xml><?xml version="1.0" encoding="utf-8"?>
<ds:datastoreItem xmlns:ds="http://schemas.openxmlformats.org/officeDocument/2006/customXml" ds:itemID="{5CA6CA6D-1EE8-4866-BEB3-1472E83F217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Median</Template>
  <TotalTime>2959</TotalTime>
  <Words>1006</Words>
  <Application>Microsoft Office PowerPoint</Application>
  <PresentationFormat>On-screen Show (4:3)</PresentationFormat>
  <Paragraphs>174</Paragraphs>
  <Slides>22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Tw Cen MT</vt:lpstr>
      <vt:lpstr>Wingdings</vt:lpstr>
      <vt:lpstr>Wingdings 2</vt:lpstr>
      <vt:lpstr>Median</vt:lpstr>
      <vt:lpstr>Creating and Sustaining Learning Communities</vt:lpstr>
      <vt:lpstr>Objectives</vt:lpstr>
      <vt:lpstr>Why Learning Communities?</vt:lpstr>
      <vt:lpstr>Key Aspects of LCs:</vt:lpstr>
      <vt:lpstr>Collaborative learning assumptions</vt:lpstr>
      <vt:lpstr>LCs incorporate “Principles for good practice in education”</vt:lpstr>
      <vt:lpstr>Factors that enhance student learning</vt:lpstr>
      <vt:lpstr>PowerPoint Presentation</vt:lpstr>
      <vt:lpstr>Still Trending…</vt:lpstr>
      <vt:lpstr>Aims of Learning Communities</vt:lpstr>
      <vt:lpstr>Possible reasons for LC development</vt:lpstr>
      <vt:lpstr>Key Findings from a Survey of 400 Executives</vt:lpstr>
      <vt:lpstr>Make LC goals “SMART”</vt:lpstr>
      <vt:lpstr>Goals, cont.</vt:lpstr>
      <vt:lpstr>What are your resources?</vt:lpstr>
      <vt:lpstr>Obstacles and Allies</vt:lpstr>
      <vt:lpstr>Gather your LC development team</vt:lpstr>
      <vt:lpstr>Action plan</vt:lpstr>
      <vt:lpstr>Faculty recruitment ideas</vt:lpstr>
      <vt:lpstr>Market LCs to students, parents, and -</vt:lpstr>
      <vt:lpstr>Sample LC web pages </vt:lpstr>
      <vt:lpstr>LC resources - online</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ACLC</dc:creator>
  <cp:lastModifiedBy>Terry Novak</cp:lastModifiedBy>
  <cp:revision>167</cp:revision>
  <cp:lastPrinted>2019-10-14T16:54:05Z</cp:lastPrinted>
  <dcterms:created xsi:type="dcterms:W3CDTF">2011-08-03T15:33:24Z</dcterms:created>
  <dcterms:modified xsi:type="dcterms:W3CDTF">2022-10-19T02:50:37Z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0x0101009674CAFC6E063746956BB9A0BFF31FE6</vt:lpwstr>
  </property>
</Properties>
</file>