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5" r:id="rId7"/>
    <p:sldId id="266" r:id="rId8"/>
    <p:sldId id="267" r:id="rId9"/>
    <p:sldId id="269" r:id="rId10"/>
    <p:sldId id="268" r:id="rId11"/>
    <p:sldId id="261" r:id="rId12"/>
    <p:sldId id="262" r:id="rId13"/>
    <p:sldId id="263" r:id="rId14"/>
    <p:sldId id="26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D30E09-2F15-41EA-9BCC-7D271354A58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905246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30E09-2F15-41EA-9BCC-7D271354A58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70698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D30E09-2F15-41EA-9BCC-7D271354A58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1640816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D30E09-2F15-41EA-9BCC-7D271354A58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235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D30E09-2F15-41EA-9BCC-7D271354A58A}" type="datetimeFigureOut">
              <a:rPr lang="en-US" smtClean="0"/>
              <a:t>10/17/2022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307920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D30E09-2F15-41EA-9BCC-7D271354A58A}" type="datetimeFigureOut">
              <a:rPr lang="en-US" smtClean="0"/>
              <a:t>10/17/2022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3109635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ED30E09-2F15-41EA-9BCC-7D271354A58A}" type="datetimeFigureOut">
              <a:rPr lang="en-US" smtClean="0"/>
              <a:t>10/17/2022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59922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052431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543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553004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939848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68013FB-33E1-4BAD-A040-29B9C2AA6526}"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069580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740912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ED30E09-2F15-41EA-9BCC-7D271354A58A}" type="datetimeFigureOut">
              <a:rPr lang="en-US" smtClean="0"/>
              <a:t>10/17/2022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779629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ED30E09-2F15-41EA-9BCC-7D271354A58A}" type="datetimeFigureOut">
              <a:rPr lang="en-US" smtClean="0"/>
              <a:t>10/17/2022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1484613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30E09-2F15-41EA-9BCC-7D271354A58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197363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ED30E09-2F15-41EA-9BCC-7D271354A58A}" type="datetimeFigureOut">
              <a:rPr lang="en-US" smtClean="0"/>
              <a:t>10/17/2022</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68013FB-33E1-4BAD-A040-29B9C2AA6526}" type="slidenum">
              <a:rPr lang="en-US" smtClean="0"/>
              <a:t>‹#›</a:t>
            </a:fld>
            <a:endParaRPr lang="en-US"/>
          </a:p>
        </p:txBody>
      </p:sp>
    </p:spTree>
    <p:extLst>
      <p:ext uri="{BB962C8B-B14F-4D97-AF65-F5344CB8AC3E}">
        <p14:creationId xmlns:p14="http://schemas.microsoft.com/office/powerpoint/2010/main" val="255224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ED30E09-2F15-41EA-9BCC-7D271354A58A}" type="datetimeFigureOut">
              <a:rPr lang="en-US" smtClean="0"/>
              <a:t>10/17/2022</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68013FB-33E1-4BAD-A040-29B9C2AA6526}" type="slidenum">
              <a:rPr lang="en-US" smtClean="0"/>
              <a:t>‹#›</a:t>
            </a:fld>
            <a:endParaRPr lang="en-US"/>
          </a:p>
        </p:txBody>
      </p:sp>
    </p:spTree>
    <p:extLst>
      <p:ext uri="{BB962C8B-B14F-4D97-AF65-F5344CB8AC3E}">
        <p14:creationId xmlns:p14="http://schemas.microsoft.com/office/powerpoint/2010/main" val="14670629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D2E2-16AE-1C26-00F3-B261A0611490}"/>
              </a:ext>
            </a:extLst>
          </p:cNvPr>
          <p:cNvSpPr>
            <a:spLocks noGrp="1"/>
          </p:cNvSpPr>
          <p:nvPr>
            <p:ph type="ctrTitle"/>
          </p:nvPr>
        </p:nvSpPr>
        <p:spPr/>
        <p:txBody>
          <a:bodyPr/>
          <a:lstStyle/>
          <a:p>
            <a:r>
              <a:rPr lang="en-US" sz="4000" dirty="0"/>
              <a:t>Harnessing Wrap-around Success: Reaching the Whole Student</a:t>
            </a:r>
            <a:endParaRPr lang="en-US" dirty="0"/>
          </a:p>
        </p:txBody>
      </p:sp>
      <p:sp>
        <p:nvSpPr>
          <p:cNvPr id="3" name="Subtitle 2">
            <a:extLst>
              <a:ext uri="{FF2B5EF4-FFF2-40B4-BE49-F238E27FC236}">
                <a16:creationId xmlns:a16="http://schemas.microsoft.com/office/drawing/2014/main" id="{A86742F8-8881-AA3C-A9CF-1CB51A9715D8}"/>
              </a:ext>
            </a:extLst>
          </p:cNvPr>
          <p:cNvSpPr>
            <a:spLocks noGrp="1"/>
          </p:cNvSpPr>
          <p:nvPr>
            <p:ph type="subTitle" idx="1"/>
          </p:nvPr>
        </p:nvSpPr>
        <p:spPr/>
        <p:txBody>
          <a:bodyPr>
            <a:normAutofit lnSpcReduction="10000"/>
          </a:bodyPr>
          <a:lstStyle/>
          <a:p>
            <a:r>
              <a:rPr lang="en-US" dirty="0"/>
              <a:t>George J. Hill </a:t>
            </a:r>
          </a:p>
          <a:p>
            <a:r>
              <a:rPr lang="en-US" dirty="0"/>
              <a:t>Senior Academic Advisor and Coordinator of Peer Mentoring</a:t>
            </a:r>
          </a:p>
          <a:p>
            <a:r>
              <a:rPr lang="en-US" dirty="0"/>
              <a:t> Kingsborough Community College</a:t>
            </a:r>
          </a:p>
        </p:txBody>
      </p:sp>
    </p:spTree>
    <p:extLst>
      <p:ext uri="{BB962C8B-B14F-4D97-AF65-F5344CB8AC3E}">
        <p14:creationId xmlns:p14="http://schemas.microsoft.com/office/powerpoint/2010/main" val="3542834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565A4-8F4A-FCC7-FC3E-9745DF57ADD0}"/>
              </a:ext>
            </a:extLst>
          </p:cNvPr>
          <p:cNvSpPr>
            <a:spLocks noGrp="1"/>
          </p:cNvSpPr>
          <p:nvPr>
            <p:ph type="title"/>
          </p:nvPr>
        </p:nvSpPr>
        <p:spPr/>
        <p:txBody>
          <a:bodyPr/>
          <a:lstStyle/>
          <a:p>
            <a:r>
              <a:rPr lang="en-US" dirty="0"/>
              <a:t>Who Are You?</a:t>
            </a:r>
          </a:p>
        </p:txBody>
      </p:sp>
      <p:sp>
        <p:nvSpPr>
          <p:cNvPr id="3" name="Content Placeholder 2">
            <a:extLst>
              <a:ext uri="{FF2B5EF4-FFF2-40B4-BE49-F238E27FC236}">
                <a16:creationId xmlns:a16="http://schemas.microsoft.com/office/drawing/2014/main" id="{E743002B-5E91-C127-9C79-D9BC91D7CCD0}"/>
              </a:ext>
            </a:extLst>
          </p:cNvPr>
          <p:cNvSpPr>
            <a:spLocks noGrp="1"/>
          </p:cNvSpPr>
          <p:nvPr>
            <p:ph idx="1"/>
          </p:nvPr>
        </p:nvSpPr>
        <p:spPr/>
        <p:txBody>
          <a:bodyPr>
            <a:normAutofit fontScale="77500" lnSpcReduction="20000"/>
          </a:bodyPr>
          <a:lstStyle/>
          <a:p>
            <a:r>
              <a:rPr lang="en-US" dirty="0"/>
              <a:t>What is your role in the Learning Communities you work with? </a:t>
            </a:r>
          </a:p>
          <a:p>
            <a:pPr lvl="1"/>
            <a:r>
              <a:rPr lang="en-US" dirty="0"/>
              <a:t>Faculty</a:t>
            </a:r>
          </a:p>
          <a:p>
            <a:pPr lvl="1"/>
            <a:r>
              <a:rPr lang="en-US" dirty="0"/>
              <a:t>Staff</a:t>
            </a:r>
          </a:p>
          <a:p>
            <a:pPr lvl="1"/>
            <a:r>
              <a:rPr lang="en-US" dirty="0"/>
              <a:t>Administration</a:t>
            </a:r>
          </a:p>
          <a:p>
            <a:pPr lvl="1"/>
            <a:r>
              <a:rPr lang="en-US" dirty="0"/>
              <a:t>Some combination of these</a:t>
            </a:r>
          </a:p>
          <a:p>
            <a:pPr lvl="1"/>
            <a:endParaRPr lang="en-US" dirty="0"/>
          </a:p>
          <a:p>
            <a:r>
              <a:rPr lang="en-US" dirty="0"/>
              <a:t>What other hats do you wear on campus?</a:t>
            </a:r>
          </a:p>
          <a:p>
            <a:pPr lvl="1"/>
            <a:r>
              <a:rPr lang="en-US" dirty="0"/>
              <a:t>Are you a faculty member who also serves on committees, advises students, manages a student support program, etc.?</a:t>
            </a:r>
          </a:p>
          <a:p>
            <a:pPr lvl="1"/>
            <a:r>
              <a:rPr lang="en-US" dirty="0"/>
              <a:t>Are you member of Student Affairs staff who also teaches?</a:t>
            </a:r>
          </a:p>
          <a:p>
            <a:pPr lvl="1"/>
            <a:r>
              <a:rPr lang="en-US" dirty="0"/>
              <a:t>Are you an administrator who likes to keep teaching?</a:t>
            </a:r>
          </a:p>
          <a:p>
            <a:pPr lvl="1"/>
            <a:endParaRPr lang="en-US" dirty="0"/>
          </a:p>
          <a:p>
            <a:r>
              <a:rPr lang="en-US" dirty="0"/>
              <a:t>How do the students in your Learning Community perceive you?</a:t>
            </a:r>
          </a:p>
          <a:p>
            <a:pPr lvl="1"/>
            <a:r>
              <a:rPr lang="en-US" dirty="0"/>
              <a:t>Do they primarily see you as “Professor _____” or in one of your other roles?</a:t>
            </a:r>
          </a:p>
        </p:txBody>
      </p:sp>
    </p:spTree>
    <p:extLst>
      <p:ext uri="{BB962C8B-B14F-4D97-AF65-F5344CB8AC3E}">
        <p14:creationId xmlns:p14="http://schemas.microsoft.com/office/powerpoint/2010/main" val="2421863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5B94-FD5E-ADFD-F820-938F4324EC49}"/>
              </a:ext>
            </a:extLst>
          </p:cNvPr>
          <p:cNvSpPr>
            <a:spLocks noGrp="1"/>
          </p:cNvSpPr>
          <p:nvPr>
            <p:ph type="title"/>
          </p:nvPr>
        </p:nvSpPr>
        <p:spPr/>
        <p:txBody>
          <a:bodyPr/>
          <a:lstStyle/>
          <a:p>
            <a:r>
              <a:rPr lang="en-US" dirty="0"/>
              <a:t>What challenges do your students face?</a:t>
            </a:r>
          </a:p>
        </p:txBody>
      </p:sp>
      <p:sp>
        <p:nvSpPr>
          <p:cNvPr id="3" name="Content Placeholder 2">
            <a:extLst>
              <a:ext uri="{FF2B5EF4-FFF2-40B4-BE49-F238E27FC236}">
                <a16:creationId xmlns:a16="http://schemas.microsoft.com/office/drawing/2014/main" id="{943EA3E7-7858-E17F-D7C7-73D7B5F8E805}"/>
              </a:ext>
            </a:extLst>
          </p:cNvPr>
          <p:cNvSpPr>
            <a:spLocks noGrp="1"/>
          </p:cNvSpPr>
          <p:nvPr>
            <p:ph sz="half" idx="1"/>
          </p:nvPr>
        </p:nvSpPr>
        <p:spPr/>
        <p:txBody>
          <a:bodyPr>
            <a:normAutofit fontScale="85000" lnSpcReduction="20000"/>
          </a:bodyPr>
          <a:lstStyle/>
          <a:p>
            <a:r>
              <a:rPr lang="en-US" dirty="0"/>
              <a:t>Academic</a:t>
            </a:r>
          </a:p>
          <a:p>
            <a:pPr lvl="1"/>
            <a:r>
              <a:rPr lang="en-US" dirty="0"/>
              <a:t>Adjusting to the workload and pacing of college courses</a:t>
            </a:r>
          </a:p>
          <a:p>
            <a:pPr lvl="1"/>
            <a:r>
              <a:rPr lang="en-US" dirty="0"/>
              <a:t>Dealing with different modalities (online, hybrid, in person, etc.)</a:t>
            </a:r>
          </a:p>
          <a:p>
            <a:pPr lvl="1"/>
            <a:r>
              <a:rPr lang="en-US" dirty="0"/>
              <a:t>Preparation/the need for developmental coursework</a:t>
            </a:r>
          </a:p>
          <a:p>
            <a:pPr lvl="1"/>
            <a:endParaRPr lang="en-US" dirty="0"/>
          </a:p>
          <a:p>
            <a:r>
              <a:rPr lang="en-US" dirty="0"/>
              <a:t>Economic</a:t>
            </a:r>
          </a:p>
          <a:p>
            <a:pPr lvl="1"/>
            <a:r>
              <a:rPr lang="en-US" dirty="0"/>
              <a:t>Need to work to pay for necessities like rent</a:t>
            </a:r>
          </a:p>
          <a:p>
            <a:pPr lvl="1"/>
            <a:r>
              <a:rPr lang="en-US" dirty="0"/>
              <a:t>Commuting/geographic issues</a:t>
            </a:r>
          </a:p>
          <a:p>
            <a:pPr lvl="1"/>
            <a:r>
              <a:rPr lang="en-US" dirty="0"/>
              <a:t>Financial Aid gaps</a:t>
            </a:r>
          </a:p>
          <a:p>
            <a:pPr lvl="1"/>
            <a:r>
              <a:rPr lang="en-US" dirty="0"/>
              <a:t>Financial Aid Policies</a:t>
            </a:r>
          </a:p>
          <a:p>
            <a:pPr lvl="1"/>
            <a:r>
              <a:rPr lang="en-US" dirty="0"/>
              <a:t>Food Insecurity/Homelessness</a:t>
            </a:r>
          </a:p>
          <a:p>
            <a:pPr lvl="1"/>
            <a:endParaRPr lang="en-US" dirty="0"/>
          </a:p>
        </p:txBody>
      </p:sp>
      <p:sp>
        <p:nvSpPr>
          <p:cNvPr id="4" name="Content Placeholder 3">
            <a:extLst>
              <a:ext uri="{FF2B5EF4-FFF2-40B4-BE49-F238E27FC236}">
                <a16:creationId xmlns:a16="http://schemas.microsoft.com/office/drawing/2014/main" id="{08DB522A-0E47-F093-58F9-FE6E47259111}"/>
              </a:ext>
            </a:extLst>
          </p:cNvPr>
          <p:cNvSpPr>
            <a:spLocks noGrp="1"/>
          </p:cNvSpPr>
          <p:nvPr>
            <p:ph sz="half" idx="2"/>
          </p:nvPr>
        </p:nvSpPr>
        <p:spPr/>
        <p:txBody>
          <a:bodyPr>
            <a:normAutofit fontScale="85000" lnSpcReduction="20000"/>
          </a:bodyPr>
          <a:lstStyle/>
          <a:p>
            <a:r>
              <a:rPr lang="en-US" dirty="0"/>
              <a:t>Physical/Mental Health</a:t>
            </a:r>
          </a:p>
          <a:p>
            <a:pPr lvl="1"/>
            <a:r>
              <a:rPr lang="en-US" dirty="0"/>
              <a:t>Long-term/chronic conditions</a:t>
            </a:r>
          </a:p>
          <a:p>
            <a:pPr lvl="1"/>
            <a:r>
              <a:rPr lang="en-US" dirty="0"/>
              <a:t>Emergency situations</a:t>
            </a:r>
          </a:p>
          <a:p>
            <a:pPr lvl="1"/>
            <a:r>
              <a:rPr lang="en-US" dirty="0"/>
              <a:t>Trauma</a:t>
            </a:r>
          </a:p>
          <a:p>
            <a:pPr lvl="1"/>
            <a:r>
              <a:rPr lang="en-US" dirty="0"/>
              <a:t>Adjusting to a Post(?)-Pandemic world</a:t>
            </a:r>
          </a:p>
          <a:p>
            <a:pPr lvl="1"/>
            <a:r>
              <a:rPr lang="en-US" dirty="0"/>
              <a:t>Disabilities and the need for accommodations</a:t>
            </a:r>
          </a:p>
          <a:p>
            <a:pPr lvl="1"/>
            <a:endParaRPr lang="en-US" dirty="0"/>
          </a:p>
          <a:p>
            <a:r>
              <a:rPr lang="en-US" dirty="0"/>
              <a:t>Social</a:t>
            </a:r>
          </a:p>
          <a:p>
            <a:pPr lvl="1"/>
            <a:r>
              <a:rPr lang="en-US" dirty="0"/>
              <a:t>Adjusting to Greater Independence</a:t>
            </a:r>
          </a:p>
          <a:p>
            <a:pPr lvl="1"/>
            <a:r>
              <a:rPr lang="en-US" dirty="0"/>
              <a:t>Making new friends/adjusting to a new environment</a:t>
            </a:r>
          </a:p>
          <a:p>
            <a:pPr lvl="1"/>
            <a:r>
              <a:rPr lang="en-US" dirty="0"/>
              <a:t>Dealing with prejudice</a:t>
            </a:r>
          </a:p>
          <a:p>
            <a:pPr lvl="1"/>
            <a:endParaRPr lang="en-US" dirty="0"/>
          </a:p>
          <a:p>
            <a:endParaRPr lang="en-US" dirty="0"/>
          </a:p>
        </p:txBody>
      </p:sp>
    </p:spTree>
    <p:extLst>
      <p:ext uri="{BB962C8B-B14F-4D97-AF65-F5344CB8AC3E}">
        <p14:creationId xmlns:p14="http://schemas.microsoft.com/office/powerpoint/2010/main" val="583856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0862C-6F6D-B4FC-20EE-153A411A1E1E}"/>
              </a:ext>
            </a:extLst>
          </p:cNvPr>
          <p:cNvSpPr>
            <a:spLocks noGrp="1"/>
          </p:cNvSpPr>
          <p:nvPr>
            <p:ph type="title"/>
          </p:nvPr>
        </p:nvSpPr>
        <p:spPr/>
        <p:txBody>
          <a:bodyPr/>
          <a:lstStyle/>
          <a:p>
            <a:r>
              <a:rPr lang="en-US" dirty="0"/>
              <a:t>Where can students go for help with these challenges?</a:t>
            </a:r>
          </a:p>
        </p:txBody>
      </p:sp>
      <p:sp>
        <p:nvSpPr>
          <p:cNvPr id="3" name="Content Placeholder 2">
            <a:extLst>
              <a:ext uri="{FF2B5EF4-FFF2-40B4-BE49-F238E27FC236}">
                <a16:creationId xmlns:a16="http://schemas.microsoft.com/office/drawing/2014/main" id="{B9F897E2-3625-D4E1-EDD6-946C7ECC5C2A}"/>
              </a:ext>
            </a:extLst>
          </p:cNvPr>
          <p:cNvSpPr>
            <a:spLocks noGrp="1"/>
          </p:cNvSpPr>
          <p:nvPr>
            <p:ph idx="1"/>
          </p:nvPr>
        </p:nvSpPr>
        <p:spPr/>
        <p:txBody>
          <a:bodyPr>
            <a:normAutofit fontScale="92500" lnSpcReduction="10000"/>
          </a:bodyPr>
          <a:lstStyle/>
          <a:p>
            <a:r>
              <a:rPr lang="en-US" dirty="0"/>
              <a:t>Tutoring Center/Writing Center</a:t>
            </a:r>
          </a:p>
          <a:p>
            <a:r>
              <a:rPr lang="en-US" dirty="0"/>
              <a:t>Financial Aid Office</a:t>
            </a:r>
          </a:p>
          <a:p>
            <a:r>
              <a:rPr lang="en-US" dirty="0"/>
              <a:t>Personal Counseling</a:t>
            </a:r>
          </a:p>
          <a:p>
            <a:r>
              <a:rPr lang="en-US" dirty="0"/>
              <a:t>Health Services</a:t>
            </a:r>
          </a:p>
          <a:p>
            <a:r>
              <a:rPr lang="en-US" dirty="0"/>
              <a:t>Academic Advising</a:t>
            </a:r>
          </a:p>
          <a:p>
            <a:r>
              <a:rPr lang="en-US" dirty="0"/>
              <a:t>The Access Resources Center</a:t>
            </a:r>
          </a:p>
          <a:p>
            <a:r>
              <a:rPr lang="en-US" dirty="0"/>
              <a:t>Library</a:t>
            </a:r>
          </a:p>
          <a:p>
            <a:r>
              <a:rPr lang="en-US" dirty="0"/>
              <a:t>Student Life</a:t>
            </a:r>
          </a:p>
          <a:p>
            <a:r>
              <a:rPr lang="en-US" dirty="0"/>
              <a:t>Residence Life</a:t>
            </a:r>
          </a:p>
        </p:txBody>
      </p:sp>
    </p:spTree>
    <p:extLst>
      <p:ext uri="{BB962C8B-B14F-4D97-AF65-F5344CB8AC3E}">
        <p14:creationId xmlns:p14="http://schemas.microsoft.com/office/powerpoint/2010/main" val="384276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9EF9AE-EE97-89FF-D3E0-3572E5D878E3}"/>
              </a:ext>
            </a:extLst>
          </p:cNvPr>
          <p:cNvSpPr>
            <a:spLocks noGrp="1"/>
          </p:cNvSpPr>
          <p:nvPr>
            <p:ph type="title"/>
          </p:nvPr>
        </p:nvSpPr>
        <p:spPr/>
        <p:txBody>
          <a:bodyPr/>
          <a:lstStyle/>
          <a:p>
            <a:r>
              <a:rPr lang="en-US" dirty="0"/>
              <a:t>BUT HOW DO STUDENTS KNOW WHERE TO GO FOR HELP?</a:t>
            </a:r>
          </a:p>
        </p:txBody>
      </p:sp>
      <p:sp>
        <p:nvSpPr>
          <p:cNvPr id="5" name="Text Placeholder 4">
            <a:extLst>
              <a:ext uri="{FF2B5EF4-FFF2-40B4-BE49-F238E27FC236}">
                <a16:creationId xmlns:a16="http://schemas.microsoft.com/office/drawing/2014/main" id="{84FE08E3-74D7-CE33-7733-3B11891D5601}"/>
              </a:ext>
            </a:extLst>
          </p:cNvPr>
          <p:cNvSpPr>
            <a:spLocks noGrp="1"/>
          </p:cNvSpPr>
          <p:nvPr>
            <p:ph type="body" idx="1"/>
          </p:nvPr>
        </p:nvSpPr>
        <p:spPr>
          <a:xfrm>
            <a:off x="2578140" y="6445284"/>
            <a:ext cx="9613860" cy="1704017"/>
          </a:xfrm>
        </p:spPr>
        <p:txBody>
          <a:bodyPr/>
          <a:lstStyle/>
          <a:p>
            <a:r>
              <a:rPr lang="en-US" dirty="0"/>
              <a:t>They usually have to ask someone…</a:t>
            </a:r>
          </a:p>
        </p:txBody>
      </p:sp>
    </p:spTree>
    <p:extLst>
      <p:ext uri="{BB962C8B-B14F-4D97-AF65-F5344CB8AC3E}">
        <p14:creationId xmlns:p14="http://schemas.microsoft.com/office/powerpoint/2010/main" val="3094044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85998-C536-DEEC-D556-AE95C57F0006}"/>
              </a:ext>
            </a:extLst>
          </p:cNvPr>
          <p:cNvSpPr>
            <a:spLocks noGrp="1"/>
          </p:cNvSpPr>
          <p:nvPr>
            <p:ph type="title"/>
          </p:nvPr>
        </p:nvSpPr>
        <p:spPr/>
        <p:txBody>
          <a:bodyPr/>
          <a:lstStyle/>
          <a:p>
            <a:r>
              <a:rPr lang="en-US" dirty="0"/>
              <a:t>Building in Supports to your Learning Community Program</a:t>
            </a:r>
          </a:p>
        </p:txBody>
      </p:sp>
      <p:sp>
        <p:nvSpPr>
          <p:cNvPr id="3" name="Content Placeholder 2">
            <a:extLst>
              <a:ext uri="{FF2B5EF4-FFF2-40B4-BE49-F238E27FC236}">
                <a16:creationId xmlns:a16="http://schemas.microsoft.com/office/drawing/2014/main" id="{C464C291-ED57-EBEA-F0E3-505075B0188E}"/>
              </a:ext>
            </a:extLst>
          </p:cNvPr>
          <p:cNvSpPr>
            <a:spLocks noGrp="1"/>
          </p:cNvSpPr>
          <p:nvPr>
            <p:ph idx="1"/>
          </p:nvPr>
        </p:nvSpPr>
        <p:spPr/>
        <p:txBody>
          <a:bodyPr>
            <a:normAutofit fontScale="85000" lnSpcReduction="10000"/>
          </a:bodyPr>
          <a:lstStyle/>
          <a:p>
            <a:r>
              <a:rPr lang="en-US" dirty="0"/>
              <a:t>Learning Communities are by definition collaborative, so you have a unique opportunity to use collaboration to help students.</a:t>
            </a:r>
          </a:p>
          <a:p>
            <a:r>
              <a:rPr lang="en-US" dirty="0"/>
              <a:t>At KBCC, all first semester Learning Communities include a Freshman Seminar course, SD-10.</a:t>
            </a:r>
          </a:p>
          <a:p>
            <a:r>
              <a:rPr lang="en-US" dirty="0"/>
              <a:t>The professor in this course is a Student Affairs Professional who serves as the Academic Advisor for all the students in the Learning Community.</a:t>
            </a:r>
          </a:p>
          <a:p>
            <a:r>
              <a:rPr lang="en-US" dirty="0"/>
              <a:t>Having the SD-10 professor be the students’ advisor helps them to know who to ask when they need help. Even if the advisor isn’t the right person to solve the problem, they can point the student to the appropriate place.</a:t>
            </a:r>
          </a:p>
          <a:p>
            <a:r>
              <a:rPr lang="en-US" dirty="0"/>
              <a:t>The SD-10 professor can also be a resource to the other faculty in the link, discussing policies or resources for students that faculty may not be as comfortable or familiar with.</a:t>
            </a:r>
          </a:p>
        </p:txBody>
      </p:sp>
    </p:spTree>
    <p:extLst>
      <p:ext uri="{BB962C8B-B14F-4D97-AF65-F5344CB8AC3E}">
        <p14:creationId xmlns:p14="http://schemas.microsoft.com/office/powerpoint/2010/main" val="2634279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55080-AF66-3B5C-65F4-5980ACD94F71}"/>
              </a:ext>
            </a:extLst>
          </p:cNvPr>
          <p:cNvSpPr>
            <a:spLocks noGrp="1"/>
          </p:cNvSpPr>
          <p:nvPr>
            <p:ph type="title"/>
          </p:nvPr>
        </p:nvSpPr>
        <p:spPr/>
        <p:txBody>
          <a:bodyPr/>
          <a:lstStyle/>
          <a:p>
            <a:r>
              <a:rPr lang="en-US" dirty="0"/>
              <a:t>Peer Mentoring – Because Sometimes we Just Need a Friend</a:t>
            </a:r>
          </a:p>
        </p:txBody>
      </p:sp>
      <p:sp>
        <p:nvSpPr>
          <p:cNvPr id="3" name="Content Placeholder 2">
            <a:extLst>
              <a:ext uri="{FF2B5EF4-FFF2-40B4-BE49-F238E27FC236}">
                <a16:creationId xmlns:a16="http://schemas.microsoft.com/office/drawing/2014/main" id="{33A506F9-2D9A-F894-9578-6F5A139F8C7E}"/>
              </a:ext>
            </a:extLst>
          </p:cNvPr>
          <p:cNvSpPr>
            <a:spLocks noGrp="1"/>
          </p:cNvSpPr>
          <p:nvPr>
            <p:ph idx="1"/>
          </p:nvPr>
        </p:nvSpPr>
        <p:spPr/>
        <p:txBody>
          <a:bodyPr>
            <a:normAutofit/>
          </a:bodyPr>
          <a:lstStyle/>
          <a:p>
            <a:r>
              <a:rPr lang="en-US" dirty="0"/>
              <a:t>Sometimes it’s hard for students to talk to their professors about challenges they are facing. </a:t>
            </a:r>
          </a:p>
          <a:p>
            <a:r>
              <a:rPr lang="en-US" dirty="0"/>
              <a:t>No matter how friendly or approachable you are, they still may feel intimidated. The same can be true for staff. </a:t>
            </a:r>
          </a:p>
          <a:p>
            <a:r>
              <a:rPr lang="en-US" dirty="0"/>
              <a:t>Having a well-trained Peer Mentor attached to the Learning Community is a great way to add an additional resource that students can connect with. </a:t>
            </a:r>
          </a:p>
        </p:txBody>
      </p:sp>
    </p:spTree>
    <p:extLst>
      <p:ext uri="{BB962C8B-B14F-4D97-AF65-F5344CB8AC3E}">
        <p14:creationId xmlns:p14="http://schemas.microsoft.com/office/powerpoint/2010/main" val="2599119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5F90E63-7151-BB62-2F68-EC2BEAD31F4C}"/>
              </a:ext>
            </a:extLst>
          </p:cNvPr>
          <p:cNvSpPr>
            <a:spLocks noGrp="1"/>
          </p:cNvSpPr>
          <p:nvPr>
            <p:ph type="title"/>
          </p:nvPr>
        </p:nvSpPr>
        <p:spPr/>
        <p:txBody>
          <a:bodyPr/>
          <a:lstStyle/>
          <a:p>
            <a:r>
              <a:rPr lang="en-US" dirty="0"/>
              <a:t>Peer Mentors Can:</a:t>
            </a:r>
          </a:p>
        </p:txBody>
      </p:sp>
      <p:sp>
        <p:nvSpPr>
          <p:cNvPr id="10" name="Content Placeholder 9">
            <a:extLst>
              <a:ext uri="{FF2B5EF4-FFF2-40B4-BE49-F238E27FC236}">
                <a16:creationId xmlns:a16="http://schemas.microsoft.com/office/drawing/2014/main" id="{0195F124-3300-37DC-3025-4639A8E51208}"/>
              </a:ext>
            </a:extLst>
          </p:cNvPr>
          <p:cNvSpPr>
            <a:spLocks noGrp="1"/>
          </p:cNvSpPr>
          <p:nvPr>
            <p:ph sz="half" idx="1"/>
          </p:nvPr>
        </p:nvSpPr>
        <p:spPr/>
        <p:txBody>
          <a:bodyPr>
            <a:normAutofit fontScale="92500" lnSpcReduction="10000"/>
          </a:bodyPr>
          <a:lstStyle/>
          <a:p>
            <a:r>
              <a:rPr lang="en-US" dirty="0"/>
              <a:t>Meet with students one on one or in small groups</a:t>
            </a:r>
          </a:p>
          <a:p>
            <a:r>
              <a:rPr lang="en-US" dirty="0"/>
              <a:t>Run Workshops/programs</a:t>
            </a:r>
          </a:p>
          <a:p>
            <a:r>
              <a:rPr lang="en-US" dirty="0"/>
              <a:t>Assist in Virtual Classes through Discussion Boards, Zoom lessons, etc.</a:t>
            </a:r>
          </a:p>
          <a:p>
            <a:r>
              <a:rPr lang="en-US" dirty="0"/>
              <a:t>Create materials for distribution to students</a:t>
            </a:r>
          </a:p>
          <a:p>
            <a:pPr lvl="1"/>
            <a:r>
              <a:rPr lang="en-US" dirty="0"/>
              <a:t>Study Guides</a:t>
            </a:r>
          </a:p>
          <a:p>
            <a:pPr lvl="1"/>
            <a:r>
              <a:rPr lang="en-US" dirty="0"/>
              <a:t>Tip sheets for being successful</a:t>
            </a:r>
          </a:p>
          <a:p>
            <a:pPr lvl="1"/>
            <a:r>
              <a:rPr lang="en-US" dirty="0"/>
              <a:t>Podcasts, videos, etc.</a:t>
            </a:r>
          </a:p>
          <a:p>
            <a:pPr lvl="1"/>
            <a:endParaRPr lang="en-US" dirty="0"/>
          </a:p>
          <a:p>
            <a:endParaRPr lang="en-US" dirty="0"/>
          </a:p>
        </p:txBody>
      </p:sp>
      <p:sp>
        <p:nvSpPr>
          <p:cNvPr id="11" name="Content Placeholder 10">
            <a:extLst>
              <a:ext uri="{FF2B5EF4-FFF2-40B4-BE49-F238E27FC236}">
                <a16:creationId xmlns:a16="http://schemas.microsoft.com/office/drawing/2014/main" id="{9674AB13-49C5-27E6-3C27-858916FBFB47}"/>
              </a:ext>
            </a:extLst>
          </p:cNvPr>
          <p:cNvSpPr>
            <a:spLocks noGrp="1"/>
          </p:cNvSpPr>
          <p:nvPr>
            <p:ph sz="half" idx="2"/>
          </p:nvPr>
        </p:nvSpPr>
        <p:spPr/>
        <p:txBody>
          <a:bodyPr>
            <a:normAutofit fontScale="92500" lnSpcReduction="10000"/>
          </a:bodyPr>
          <a:lstStyle/>
          <a:p>
            <a:r>
              <a:rPr lang="en-US" dirty="0"/>
              <a:t>Empathize with other students in a way faculty and staff can’t, since we are not currently students.</a:t>
            </a:r>
          </a:p>
          <a:p>
            <a:r>
              <a:rPr lang="en-US" dirty="0"/>
              <a:t>Meet in ways that may make students feel more comfortable opening up.</a:t>
            </a:r>
          </a:p>
          <a:p>
            <a:r>
              <a:rPr lang="en-US" dirty="0"/>
              <a:t>Talk about their own experiences using the resources that they would refer other students to.</a:t>
            </a:r>
          </a:p>
        </p:txBody>
      </p:sp>
    </p:spTree>
    <p:extLst>
      <p:ext uri="{BB962C8B-B14F-4D97-AF65-F5344CB8AC3E}">
        <p14:creationId xmlns:p14="http://schemas.microsoft.com/office/powerpoint/2010/main" val="3896871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5F90E63-7151-BB62-2F68-EC2BEAD31F4C}"/>
              </a:ext>
            </a:extLst>
          </p:cNvPr>
          <p:cNvSpPr>
            <a:spLocks noGrp="1"/>
          </p:cNvSpPr>
          <p:nvPr>
            <p:ph type="title"/>
          </p:nvPr>
        </p:nvSpPr>
        <p:spPr/>
        <p:txBody>
          <a:bodyPr/>
          <a:lstStyle/>
          <a:p>
            <a:r>
              <a:rPr lang="en-US" dirty="0"/>
              <a:t>Peer Mentors Should Not:</a:t>
            </a:r>
          </a:p>
        </p:txBody>
      </p:sp>
      <p:sp>
        <p:nvSpPr>
          <p:cNvPr id="10" name="Content Placeholder 9">
            <a:extLst>
              <a:ext uri="{FF2B5EF4-FFF2-40B4-BE49-F238E27FC236}">
                <a16:creationId xmlns:a16="http://schemas.microsoft.com/office/drawing/2014/main" id="{0195F124-3300-37DC-3025-4639A8E51208}"/>
              </a:ext>
            </a:extLst>
          </p:cNvPr>
          <p:cNvSpPr>
            <a:spLocks noGrp="1"/>
          </p:cNvSpPr>
          <p:nvPr>
            <p:ph idx="1"/>
          </p:nvPr>
        </p:nvSpPr>
        <p:spPr/>
        <p:txBody>
          <a:bodyPr>
            <a:normAutofit/>
          </a:bodyPr>
          <a:lstStyle/>
          <a:p>
            <a:pPr lvl="1"/>
            <a:endParaRPr lang="en-US" dirty="0"/>
          </a:p>
          <a:p>
            <a:r>
              <a:rPr lang="en-US" dirty="0"/>
              <a:t>Replace Academic Advisors/other Professional Staff</a:t>
            </a:r>
          </a:p>
          <a:p>
            <a:r>
              <a:rPr lang="en-US" dirty="0"/>
              <a:t>Try to force connections with students</a:t>
            </a:r>
          </a:p>
          <a:p>
            <a:r>
              <a:rPr lang="en-US" dirty="0"/>
              <a:t>Have expectations that make it difficult for them to be students themselves</a:t>
            </a:r>
          </a:p>
          <a:p>
            <a:r>
              <a:rPr lang="en-US" dirty="0"/>
              <a:t>Go Rogue</a:t>
            </a:r>
          </a:p>
        </p:txBody>
      </p:sp>
    </p:spTree>
    <p:extLst>
      <p:ext uri="{BB962C8B-B14F-4D97-AF65-F5344CB8AC3E}">
        <p14:creationId xmlns:p14="http://schemas.microsoft.com/office/powerpoint/2010/main" val="1198182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around a table&#10;&#10;Description automatically generated with medium confidence">
            <a:extLst>
              <a:ext uri="{FF2B5EF4-FFF2-40B4-BE49-F238E27FC236}">
                <a16:creationId xmlns:a16="http://schemas.microsoft.com/office/drawing/2014/main" id="{934B9E54-A143-2466-8DAF-711EED634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56880" y="456880"/>
            <a:ext cx="3655036" cy="2741277"/>
          </a:xfrm>
          <a:prstGeom prst="rect">
            <a:avLst/>
          </a:prstGeom>
        </p:spPr>
      </p:pic>
      <p:pic>
        <p:nvPicPr>
          <p:cNvPr id="8" name="Picture 7" descr="Two people holding a bouquet of flowers&#10;&#10;Description automatically generated with low confidence">
            <a:extLst>
              <a:ext uri="{FF2B5EF4-FFF2-40B4-BE49-F238E27FC236}">
                <a16:creationId xmlns:a16="http://schemas.microsoft.com/office/drawing/2014/main" id="{8D7641AC-E82E-3070-2ED6-38AFBCF95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632" y="4807974"/>
            <a:ext cx="2733368" cy="2050026"/>
          </a:xfrm>
          <a:prstGeom prst="rect">
            <a:avLst/>
          </a:prstGeom>
        </p:spPr>
      </p:pic>
      <p:pic>
        <p:nvPicPr>
          <p:cNvPr id="10" name="Picture 9" descr="A group of people in a room&#10;&#10;Description automatically generated with medium confidence">
            <a:extLst>
              <a:ext uri="{FF2B5EF4-FFF2-40B4-BE49-F238E27FC236}">
                <a16:creationId xmlns:a16="http://schemas.microsoft.com/office/drawing/2014/main" id="{D411DD9B-13F3-1BDC-326D-8C0DEE04A8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2085" y="-324729"/>
            <a:ext cx="4012850" cy="3009637"/>
          </a:xfrm>
          <a:prstGeom prst="rect">
            <a:avLst/>
          </a:prstGeom>
        </p:spPr>
      </p:pic>
      <p:pic>
        <p:nvPicPr>
          <p:cNvPr id="12" name="Picture 11" descr="A group of people in a classroom&#10;&#10;Description automatically generated with medium confidence">
            <a:extLst>
              <a:ext uri="{FF2B5EF4-FFF2-40B4-BE49-F238E27FC236}">
                <a16:creationId xmlns:a16="http://schemas.microsoft.com/office/drawing/2014/main" id="{65DCD13E-E3B4-83A6-C660-F241A8C2C6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87652" y="-490323"/>
            <a:ext cx="3165987" cy="2374490"/>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20B68591-CC3B-C291-07F5-AE164F5DD2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334" y="3548888"/>
            <a:ext cx="4512071" cy="3384053"/>
          </a:xfrm>
          <a:prstGeom prst="rect">
            <a:avLst/>
          </a:prstGeom>
        </p:spPr>
      </p:pic>
      <p:pic>
        <p:nvPicPr>
          <p:cNvPr id="16" name="Picture 15" descr="A person in a garment&#10;&#10;Description automatically generated with low confidence">
            <a:extLst>
              <a:ext uri="{FF2B5EF4-FFF2-40B4-BE49-F238E27FC236}">
                <a16:creationId xmlns:a16="http://schemas.microsoft.com/office/drawing/2014/main" id="{2F7F6DF7-1DEB-A6B5-5D0E-96A5BF8620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9435602" y="2002295"/>
            <a:ext cx="3206493" cy="2404870"/>
          </a:xfrm>
          <a:prstGeom prst="rect">
            <a:avLst/>
          </a:prstGeom>
        </p:spPr>
      </p:pic>
      <p:pic>
        <p:nvPicPr>
          <p:cNvPr id="18" name="Picture 17" descr="A picture containing text, indoor, floor&#10;&#10;Description automatically generated">
            <a:extLst>
              <a:ext uri="{FF2B5EF4-FFF2-40B4-BE49-F238E27FC236}">
                <a16:creationId xmlns:a16="http://schemas.microsoft.com/office/drawing/2014/main" id="{54EA02E8-34EC-8F95-6F02-8F7118C2BC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2117655" y="-1157072"/>
            <a:ext cx="4529955" cy="3397466"/>
          </a:xfrm>
          <a:prstGeom prst="rect">
            <a:avLst/>
          </a:prstGeom>
        </p:spPr>
      </p:pic>
      <p:pic>
        <p:nvPicPr>
          <p:cNvPr id="20" name="Picture 19" descr="A picture containing text, indoor, electronics, computer&#10;&#10;Description automatically generated">
            <a:extLst>
              <a:ext uri="{FF2B5EF4-FFF2-40B4-BE49-F238E27FC236}">
                <a16:creationId xmlns:a16="http://schemas.microsoft.com/office/drawing/2014/main" id="{8A3DDE9E-FE09-8C12-7D97-74496E08E5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48694" y="2684908"/>
            <a:ext cx="5795181" cy="4346386"/>
          </a:xfrm>
          <a:prstGeom prst="rect">
            <a:avLst/>
          </a:prstGeom>
        </p:spPr>
      </p:pic>
      <p:pic>
        <p:nvPicPr>
          <p:cNvPr id="22" name="Picture 21" descr="A group of people playing instruments&#10;&#10;Description automatically generated with medium confidence">
            <a:extLst>
              <a:ext uri="{FF2B5EF4-FFF2-40B4-BE49-F238E27FC236}">
                <a16:creationId xmlns:a16="http://schemas.microsoft.com/office/drawing/2014/main" id="{EE6F4D5D-D4EC-A5A6-2006-CC64E51BF0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13694" y="1180089"/>
            <a:ext cx="3833870" cy="2875402"/>
          </a:xfrm>
          <a:prstGeom prst="rect">
            <a:avLst/>
          </a:prstGeom>
        </p:spPr>
      </p:pic>
    </p:spTree>
    <p:extLst>
      <p:ext uri="{BB962C8B-B14F-4D97-AF65-F5344CB8AC3E}">
        <p14:creationId xmlns:p14="http://schemas.microsoft.com/office/powerpoint/2010/main" val="3529691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54A173-ADE8-32E5-48EE-6EFED15E25CF}"/>
              </a:ext>
            </a:extLst>
          </p:cNvPr>
          <p:cNvSpPr>
            <a:spLocks noGrp="1"/>
          </p:cNvSpPr>
          <p:nvPr>
            <p:ph type="title"/>
          </p:nvPr>
        </p:nvSpPr>
        <p:spPr/>
        <p:txBody>
          <a:bodyPr/>
          <a:lstStyle/>
          <a:p>
            <a:r>
              <a:rPr lang="en-US" dirty="0"/>
              <a:t>Using the Learning Community to Point Students in the Right Directions</a:t>
            </a:r>
          </a:p>
        </p:txBody>
      </p:sp>
      <p:sp>
        <p:nvSpPr>
          <p:cNvPr id="5" name="Content Placeholder 4">
            <a:extLst>
              <a:ext uri="{FF2B5EF4-FFF2-40B4-BE49-F238E27FC236}">
                <a16:creationId xmlns:a16="http://schemas.microsoft.com/office/drawing/2014/main" id="{4C900C3A-530E-2ADF-470C-E1F34312A5D5}"/>
              </a:ext>
            </a:extLst>
          </p:cNvPr>
          <p:cNvSpPr>
            <a:spLocks noGrp="1"/>
          </p:cNvSpPr>
          <p:nvPr>
            <p:ph idx="1"/>
          </p:nvPr>
        </p:nvSpPr>
        <p:spPr/>
        <p:txBody>
          <a:bodyPr>
            <a:normAutofit fontScale="92500" lnSpcReduction="20000"/>
          </a:bodyPr>
          <a:lstStyle/>
          <a:p>
            <a:pPr marL="457200" lvl="1" indent="0" algn="ctr">
              <a:buNone/>
            </a:pPr>
            <a:r>
              <a:rPr lang="en-US" dirty="0"/>
              <a:t>Scenario #1</a:t>
            </a:r>
          </a:p>
          <a:p>
            <a:pPr lvl="1"/>
            <a:r>
              <a:rPr lang="en-US" dirty="0"/>
              <a:t>A student in your Learning Community is performing poorly in both your class and another class in the LC. While the student is always present and participates well in class, their essays and homework are either poor or not turned in. During a discussion in the other LC class, the student discloses they are working 2 jobs in addition to taking classes full time, and barely have time to sleep between school, work, and commuting. Halfway through the semester, the student disappears for a week, then when they return, they give you a note from a doctor asking you to excuse the absences due to the student’s recent hospitalization for exhaustion. </a:t>
            </a:r>
          </a:p>
          <a:p>
            <a:endParaRPr lang="en-US" dirty="0"/>
          </a:p>
          <a:p>
            <a:r>
              <a:rPr lang="en-US" dirty="0"/>
              <a:t>How can you and your LC Partners help this student? </a:t>
            </a:r>
          </a:p>
          <a:p>
            <a:pPr lvl="1"/>
            <a:r>
              <a:rPr lang="en-US" dirty="0"/>
              <a:t>What resources can you refer them to?</a:t>
            </a:r>
          </a:p>
          <a:p>
            <a:pPr lvl="1"/>
            <a:r>
              <a:rPr lang="en-US" dirty="0"/>
              <a:t>What else can you do to help the student be more successful?</a:t>
            </a:r>
          </a:p>
        </p:txBody>
      </p:sp>
    </p:spTree>
    <p:extLst>
      <p:ext uri="{BB962C8B-B14F-4D97-AF65-F5344CB8AC3E}">
        <p14:creationId xmlns:p14="http://schemas.microsoft.com/office/powerpoint/2010/main" val="1700244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C8A2-FFC6-F431-3DCC-501F3C0EAB0A}"/>
              </a:ext>
            </a:extLst>
          </p:cNvPr>
          <p:cNvSpPr>
            <a:spLocks noGrp="1"/>
          </p:cNvSpPr>
          <p:nvPr>
            <p:ph type="title"/>
          </p:nvPr>
        </p:nvSpPr>
        <p:spPr/>
        <p:txBody>
          <a:bodyPr/>
          <a:lstStyle/>
          <a:p>
            <a:r>
              <a:rPr lang="en-US" dirty="0"/>
              <a:t>How this situation turned out</a:t>
            </a:r>
          </a:p>
        </p:txBody>
      </p:sp>
      <p:sp>
        <p:nvSpPr>
          <p:cNvPr id="3" name="Content Placeholder 2">
            <a:extLst>
              <a:ext uri="{FF2B5EF4-FFF2-40B4-BE49-F238E27FC236}">
                <a16:creationId xmlns:a16="http://schemas.microsoft.com/office/drawing/2014/main" id="{85AE4BAC-AA33-8BAE-2CC5-4A3227E32C71}"/>
              </a:ext>
            </a:extLst>
          </p:cNvPr>
          <p:cNvSpPr>
            <a:spLocks noGrp="1"/>
          </p:cNvSpPr>
          <p:nvPr>
            <p:ph idx="1"/>
          </p:nvPr>
        </p:nvSpPr>
        <p:spPr/>
        <p:txBody>
          <a:bodyPr>
            <a:normAutofit fontScale="70000" lnSpcReduction="20000"/>
          </a:bodyPr>
          <a:lstStyle/>
          <a:p>
            <a:r>
              <a:rPr lang="en-US" dirty="0"/>
              <a:t>This scenario was inspired by a real student, who was enrolled in a Learning Community involving Freshman English, Intro to Sociology, and Freshman Seminar.</a:t>
            </a:r>
          </a:p>
          <a:p>
            <a:r>
              <a:rPr lang="en-US" dirty="0"/>
              <a:t>The student came to see me after being released from the hospital seeking a way to make a change. She realized she couldn’t keep up the pace she’d been doing.</a:t>
            </a:r>
          </a:p>
          <a:p>
            <a:r>
              <a:rPr lang="en-US" dirty="0"/>
              <a:t>As I served as both her Freshman Seminar Instructor and her Academic Advisor, I was able to help advise her to withdraw from two classes. Using a unique policy at the college, we were able to put those classes in Winter, and she was able to retain her full-time status for financial aid. </a:t>
            </a:r>
          </a:p>
          <a:p>
            <a:r>
              <a:rPr lang="en-US" dirty="0"/>
              <a:t>The Sociology professor extended the deadline on a major project to allow her time to catch up. </a:t>
            </a:r>
          </a:p>
          <a:p>
            <a:r>
              <a:rPr lang="en-US" dirty="0"/>
              <a:t>During the time she had previously been in the courses she withdrew from, the English professor brought her to the Writing Center to help her work on making her essays stronger.</a:t>
            </a:r>
          </a:p>
          <a:p>
            <a:r>
              <a:rPr lang="en-US" dirty="0"/>
              <a:t>In the spring semester, the student spread her courses between Spring and Summer as I had advised, so she would have fewer courses per term.</a:t>
            </a:r>
          </a:p>
          <a:p>
            <a:r>
              <a:rPr lang="en-US" dirty="0"/>
              <a:t>The student graduated successfully!</a:t>
            </a:r>
          </a:p>
        </p:txBody>
      </p:sp>
    </p:spTree>
    <p:extLst>
      <p:ext uri="{BB962C8B-B14F-4D97-AF65-F5344CB8AC3E}">
        <p14:creationId xmlns:p14="http://schemas.microsoft.com/office/powerpoint/2010/main" val="2986404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54A173-ADE8-32E5-48EE-6EFED15E25CF}"/>
              </a:ext>
            </a:extLst>
          </p:cNvPr>
          <p:cNvSpPr>
            <a:spLocks noGrp="1"/>
          </p:cNvSpPr>
          <p:nvPr>
            <p:ph type="title"/>
          </p:nvPr>
        </p:nvSpPr>
        <p:spPr/>
        <p:txBody>
          <a:bodyPr/>
          <a:lstStyle/>
          <a:p>
            <a:r>
              <a:rPr lang="en-US" dirty="0"/>
              <a:t>Using the Learning Community to Point Students in the Right Directions</a:t>
            </a:r>
          </a:p>
        </p:txBody>
      </p:sp>
      <p:sp>
        <p:nvSpPr>
          <p:cNvPr id="5" name="Content Placeholder 4">
            <a:extLst>
              <a:ext uri="{FF2B5EF4-FFF2-40B4-BE49-F238E27FC236}">
                <a16:creationId xmlns:a16="http://schemas.microsoft.com/office/drawing/2014/main" id="{4C900C3A-530E-2ADF-470C-E1F34312A5D5}"/>
              </a:ext>
            </a:extLst>
          </p:cNvPr>
          <p:cNvSpPr>
            <a:spLocks noGrp="1"/>
          </p:cNvSpPr>
          <p:nvPr>
            <p:ph idx="1"/>
          </p:nvPr>
        </p:nvSpPr>
        <p:spPr/>
        <p:txBody>
          <a:bodyPr>
            <a:normAutofit fontScale="92500" lnSpcReduction="20000"/>
          </a:bodyPr>
          <a:lstStyle/>
          <a:p>
            <a:pPr marL="0" indent="0" algn="ctr">
              <a:buNone/>
            </a:pPr>
            <a:r>
              <a:rPr lang="en-US" dirty="0"/>
              <a:t>Scenario #2</a:t>
            </a:r>
          </a:p>
          <a:p>
            <a:pPr lvl="1"/>
            <a:r>
              <a:rPr lang="en-US" dirty="0"/>
              <a:t>A student in your Learning Community is acting out in their Biology class. The student always seems to have difficulty controlling their impulses, particularly when they are frustrated. At one point, the student answered a minor question incorrectly, and when hearing they were wrong, flipped a book off the desk and left the room sobbing. After the student calmed down, they revealed to one of the professors that they are responsible for the care of their mentally ill mother and grandfather, and need to become a doctor in order to make enough money to support the family, so they cannot afford to do poorly in Biology. </a:t>
            </a:r>
          </a:p>
          <a:p>
            <a:endParaRPr lang="en-US" dirty="0"/>
          </a:p>
          <a:p>
            <a:r>
              <a:rPr lang="en-US" dirty="0"/>
              <a:t>How can you and your LC Partners help this student? </a:t>
            </a:r>
          </a:p>
          <a:p>
            <a:pPr lvl="1"/>
            <a:r>
              <a:rPr lang="en-US" dirty="0"/>
              <a:t>What resources can you refer them to?</a:t>
            </a:r>
          </a:p>
          <a:p>
            <a:pPr lvl="1"/>
            <a:r>
              <a:rPr lang="en-US" dirty="0"/>
              <a:t>What else can you do to help the student be more successful?</a:t>
            </a:r>
          </a:p>
        </p:txBody>
      </p:sp>
    </p:spTree>
    <p:extLst>
      <p:ext uri="{BB962C8B-B14F-4D97-AF65-F5344CB8AC3E}">
        <p14:creationId xmlns:p14="http://schemas.microsoft.com/office/powerpoint/2010/main" val="1653914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C8A2-FFC6-F431-3DCC-501F3C0EAB0A}"/>
              </a:ext>
            </a:extLst>
          </p:cNvPr>
          <p:cNvSpPr>
            <a:spLocks noGrp="1"/>
          </p:cNvSpPr>
          <p:nvPr>
            <p:ph type="title"/>
          </p:nvPr>
        </p:nvSpPr>
        <p:spPr/>
        <p:txBody>
          <a:bodyPr/>
          <a:lstStyle/>
          <a:p>
            <a:r>
              <a:rPr lang="en-US" dirty="0"/>
              <a:t>How this situation turned out</a:t>
            </a:r>
          </a:p>
        </p:txBody>
      </p:sp>
      <p:sp>
        <p:nvSpPr>
          <p:cNvPr id="3" name="Content Placeholder 2">
            <a:extLst>
              <a:ext uri="{FF2B5EF4-FFF2-40B4-BE49-F238E27FC236}">
                <a16:creationId xmlns:a16="http://schemas.microsoft.com/office/drawing/2014/main" id="{85AE4BAC-AA33-8BAE-2CC5-4A3227E32C71}"/>
              </a:ext>
            </a:extLst>
          </p:cNvPr>
          <p:cNvSpPr>
            <a:spLocks noGrp="1"/>
          </p:cNvSpPr>
          <p:nvPr>
            <p:ph idx="1"/>
          </p:nvPr>
        </p:nvSpPr>
        <p:spPr/>
        <p:txBody>
          <a:bodyPr>
            <a:normAutofit fontScale="70000" lnSpcReduction="20000"/>
          </a:bodyPr>
          <a:lstStyle/>
          <a:p>
            <a:r>
              <a:rPr lang="en-US" dirty="0"/>
              <a:t>This scenario was inspired by a real student, who was enrolled in a Learning Community involving Anatomy &amp; Physiology I and Freshman Seminar.</a:t>
            </a:r>
          </a:p>
          <a:p>
            <a:r>
              <a:rPr lang="en-US" dirty="0"/>
              <a:t>Following the conversation regarding his career goals, the A&amp;P professor and I met with the director of the Counseling Center for tips on how we could better respond to this student.</a:t>
            </a:r>
          </a:p>
          <a:p>
            <a:r>
              <a:rPr lang="en-US" dirty="0"/>
              <a:t>Based on the advice we got, we began to work with him more one-on-one, providing encouragement, setting boundaries, and letting him know that he was valued. </a:t>
            </a:r>
          </a:p>
          <a:p>
            <a:r>
              <a:rPr lang="en-US" dirty="0"/>
              <a:t>During one such one-on one discussion, following a lesson in SD-10 on career exploration, the student realized that his goal to become a doctor wasn’t actually what HE wanted, but rather what others wanted for him. We encouraged him to spend more time on campus, rather than at home, to give him space to discover his own interests and goals.</a:t>
            </a:r>
          </a:p>
          <a:p>
            <a:r>
              <a:rPr lang="en-US" dirty="0"/>
              <a:t>He joined clubs and became very active in the campus Urban Farm. He changed his major to Psychology, excelled in those classes, became a TA for one of the Psychology professors, and graduated with a 3.0 GPA.</a:t>
            </a:r>
          </a:p>
          <a:p>
            <a:r>
              <a:rPr lang="en-US" dirty="0"/>
              <a:t>He transferred on to a Bachelors program, and while working on his B.A., got a job at KBCC working as an advocate for students with disabilities. He is now a valued colleague!</a:t>
            </a:r>
          </a:p>
        </p:txBody>
      </p:sp>
    </p:spTree>
    <p:extLst>
      <p:ext uri="{BB962C8B-B14F-4D97-AF65-F5344CB8AC3E}">
        <p14:creationId xmlns:p14="http://schemas.microsoft.com/office/powerpoint/2010/main" val="202280907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205</TotalTime>
  <Words>1413</Words>
  <Application>Microsoft Office PowerPoint</Application>
  <PresentationFormat>Widescreen</PresentationFormat>
  <Paragraphs>109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Trebuchet MS</vt:lpstr>
      <vt:lpstr>Berlin</vt:lpstr>
      <vt:lpstr>Harnessing Wrap-around Success: Reaching the Whole Student</vt:lpstr>
      <vt:lpstr>Who Are You?</vt:lpstr>
      <vt:lpstr>What challenges do your students face?</vt:lpstr>
      <vt:lpstr>Where can students go for help with these challenges?</vt:lpstr>
      <vt:lpstr>BUT HOW DO STUDENTS KNOW WHERE TO GO FOR HELP?</vt:lpstr>
      <vt:lpstr>Building in Supports to your Learning Community Program</vt:lpstr>
      <vt:lpstr>Peer Mentoring – Because Sometimes we Just Need a Friend</vt:lpstr>
      <vt:lpstr>Peer Mentors Can:</vt:lpstr>
      <vt:lpstr>Peer Mentors Should Not:</vt:lpstr>
      <vt:lpstr>PowerPoint Presentation</vt:lpstr>
      <vt:lpstr>Using the Learning Community to Point Students in the Right Directions</vt:lpstr>
      <vt:lpstr>How this situation turned out</vt:lpstr>
      <vt:lpstr>Using the Learning Community to Point Students in the Right Directions</vt:lpstr>
      <vt:lpstr>How this situation turned 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Harnessing Wrap-around Success: Reaching the Whole Student</dc:title>
  <dc:creator>George Hill</dc:creator>
  <cp:lastModifiedBy>George Hill</cp:lastModifiedBy>
  <cp:revision>3</cp:revision>
  <dcterms:created xsi:type="dcterms:W3CDTF">2022-10-14T14:38:22Z</dcterms:created>
  <dcterms:modified xsi:type="dcterms:W3CDTF">2022-10-17T20:16:39Z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2022-10-14T17:55:03Z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5b6af612-c4f7-475c-a2e9-0cced33f6226</vt:lpwstr>
  </property>
  <property fmtid="{D5CDD505-2E9C-101B-9397-08002B2CF9AE}" pid="8" name="MSIP_Label_fa1855b2-0a05-4494-a903-f3f23f3f98e0_ContentBits">
    <vt:lpwstr>0</vt:lpwstr>
  </property>
</Properties>
</file>