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9" r:id="rId1"/>
    <p:sldMasterId id="2147483670" r:id="rId2"/>
  </p:sldMasterIdLst>
  <p:notesMasterIdLst>
    <p:notesMasterId r:id="rId3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embeddedFontLst>
    <p:embeddedFont>
      <p:font typeface="Dosis" panose="020B0604020202020204" charset="0"/>
      <p:regular r:id="rId40"/>
      <p:bold r:id="rId41"/>
    </p:embeddedFont>
    <p:embeddedFont>
      <p:font typeface="Roboto Slab" panose="020B0604020202020204" charset="0"/>
      <p:regular r:id="rId42"/>
      <p:bold r:id="rId43"/>
    </p:embeddedFont>
    <p:embeddedFont>
      <p:font typeface="Source Sans Pro" panose="020B0503030403020204" pitchFamily="3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890" autoAdjust="0"/>
  </p:normalViewPr>
  <p:slideViewPr>
    <p:cSldViewPr snapToGrid="0">
      <p:cViewPr varScale="1">
        <p:scale>
          <a:sx n="74" d="100"/>
          <a:sy n="74" d="100"/>
        </p:scale>
        <p:origin x="1060" y="4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4.fntdata"/><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7.fntdata"/><Relationship Id="rId20" Type="http://schemas.openxmlformats.org/officeDocument/2006/relationships/slide" Target="slides/slide1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63396de1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63396de1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63db4bb9c9_1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63db4bb9c9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63396de14d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63396de14d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63396de14d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63396de14d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63396de14d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63396de14d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63db4bb9c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63db4bb9c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Categories of Passport programs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63396de14d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63396de14d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63396de14d_0_8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63396de14d_0_8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63db51b5a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63db51b5a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Link to FSC News: https://www.flsouthern.edu/news/floso-voices/2019/poster-presentation-red-carpet.aspx</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63e439ee4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63e439ee4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63396de14d_0_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63396de14d_0_8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3db4bb9c9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3db4bb9c9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63db4bb9c9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63db4bb9c9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63db4bb9c9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63db4bb9c9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63db4bb9c9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63db4bb9c9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63db4bb9c9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63db4bb9c9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63db4bb9c9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63db4bb9c9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63db4bb9c9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63db4bb9c9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63db4bb9c9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63db4bb9c9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63db4bb9c9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63db4bb9c9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63db4bb9c9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63db4bb9c9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63db4bb9c9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63db4bb9c9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63db4bb9c9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63db4bb9c9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solidFill>
                  <a:schemeClr val="dk1"/>
                </a:solidFill>
                <a:latin typeface="Source Sans Pro"/>
                <a:ea typeface="Source Sans Pro"/>
                <a:cs typeface="Source Sans Pro"/>
                <a:sym typeface="Source Sans Pro"/>
              </a:rPr>
              <a:t>Mentimeter</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63db4bb9c9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63db4bb9c9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63db4bb9c9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63db4bb9c9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63396de14d_0_8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63396de14d_0_8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63396de14d_0_8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63396de14d_0_8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Click to play</a:t>
            </a:r>
            <a:endParaRPr/>
          </a:p>
          <a:p>
            <a:pPr marL="0" lvl="0" indent="0" algn="l" rtl="0">
              <a:spcBef>
                <a:spcPts val="0"/>
              </a:spcBef>
              <a:spcAft>
                <a:spcPts val="0"/>
              </a:spcAft>
              <a:buNone/>
            </a:pPr>
            <a:r>
              <a:rPr lang="en"/>
              <a:t>Official Trailer: https://youtu.be/DO_x-po_Nsc</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63db51b5a0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63db51b5a0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Religion, Biology, Psychology, Computer Science, Criminology</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63db4bb9c9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63db4bb9c9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63db4bb9c9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63db4bb9c9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63e439ee40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63e439ee40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63db51b5a0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63db51b5a0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619ed9036a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619ed9036a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63396de14d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63396de14d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lvl="0" indent="0" algn="l" rtl="0">
              <a:lnSpc>
                <a:spcPct val="115000"/>
              </a:lnSpc>
              <a:spcBef>
                <a:spcPts val="0"/>
              </a:spcBef>
              <a:spcAft>
                <a:spcPts val="0"/>
              </a:spcAft>
              <a:buNone/>
            </a:pPr>
            <a:r>
              <a:rPr lang="en"/>
              <a:t>If you already have interdisciplinary collaboration in your LC, are there any changes you would make?</a:t>
            </a:r>
            <a:endParaRPr/>
          </a:p>
          <a:p>
            <a:pPr marL="228600" lvl="0" indent="0" algn="l" rtl="0">
              <a:lnSpc>
                <a:spcPct val="115000"/>
              </a:lnSpc>
              <a:spcBef>
                <a:spcPts val="0"/>
              </a:spcBef>
              <a:spcAft>
                <a:spcPts val="0"/>
              </a:spcAft>
              <a:buNone/>
            </a:pPr>
            <a:r>
              <a:rPr lang="en"/>
              <a:t>	Different or increased events?</a:t>
            </a:r>
            <a:endParaRPr/>
          </a:p>
          <a:p>
            <a:pPr marL="228600" lvl="0" indent="0" algn="l" rtl="0">
              <a:lnSpc>
                <a:spcPct val="115000"/>
              </a:lnSpc>
              <a:spcBef>
                <a:spcPts val="0"/>
              </a:spcBef>
              <a:spcAft>
                <a:spcPts val="0"/>
              </a:spcAft>
              <a:buNone/>
            </a:pPr>
            <a:r>
              <a:rPr lang="en"/>
              <a:t>	Inclusion of other disciplines?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3396de14d_0_2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3396de14d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63396de14d_0_8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63396de14d_0_8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1700185" y="1991850"/>
            <a:ext cx="5807400" cy="1159800"/>
          </a:xfrm>
          <a:prstGeom prst="rect">
            <a:avLst/>
          </a:prstGeom>
        </p:spPr>
        <p:txBody>
          <a:bodyPr spcFirstLastPara="1" wrap="square" lIns="91425" tIns="91425" rIns="91425" bIns="91425" anchor="ctr" anchorCtr="0">
            <a:noAutofit/>
          </a:bodyPr>
          <a:lstStyle>
            <a:lvl1pPr lvl="0" rtl="0">
              <a:spcBef>
                <a:spcPts val="0"/>
              </a:spcBef>
              <a:spcAft>
                <a:spcPts val="0"/>
              </a:spcAft>
              <a:buSzPts val="5800"/>
              <a:buNone/>
              <a:defRPr sz="5800" b="1"/>
            </a:lvl1pPr>
            <a:lvl2pPr lvl="1" rtl="0">
              <a:spcBef>
                <a:spcPts val="0"/>
              </a:spcBef>
              <a:spcAft>
                <a:spcPts val="0"/>
              </a:spcAft>
              <a:buSzPts val="5800"/>
              <a:buNone/>
              <a:defRPr sz="5800" b="1"/>
            </a:lvl2pPr>
            <a:lvl3pPr lvl="2" rtl="0">
              <a:spcBef>
                <a:spcPts val="0"/>
              </a:spcBef>
              <a:spcAft>
                <a:spcPts val="0"/>
              </a:spcAft>
              <a:buSzPts val="5800"/>
              <a:buNone/>
              <a:defRPr sz="5800" b="1"/>
            </a:lvl3pPr>
            <a:lvl4pPr lvl="3" rtl="0">
              <a:spcBef>
                <a:spcPts val="0"/>
              </a:spcBef>
              <a:spcAft>
                <a:spcPts val="0"/>
              </a:spcAft>
              <a:buSzPts val="5800"/>
              <a:buNone/>
              <a:defRPr sz="5800" b="1"/>
            </a:lvl4pPr>
            <a:lvl5pPr lvl="4" rtl="0">
              <a:spcBef>
                <a:spcPts val="0"/>
              </a:spcBef>
              <a:spcAft>
                <a:spcPts val="0"/>
              </a:spcAft>
              <a:buSzPts val="5800"/>
              <a:buNone/>
              <a:defRPr sz="5800" b="1"/>
            </a:lvl5pPr>
            <a:lvl6pPr lvl="5" rtl="0">
              <a:spcBef>
                <a:spcPts val="0"/>
              </a:spcBef>
              <a:spcAft>
                <a:spcPts val="0"/>
              </a:spcAft>
              <a:buSzPts val="5800"/>
              <a:buNone/>
              <a:defRPr sz="5800" b="1"/>
            </a:lvl6pPr>
            <a:lvl7pPr lvl="6" rtl="0">
              <a:spcBef>
                <a:spcPts val="0"/>
              </a:spcBef>
              <a:spcAft>
                <a:spcPts val="0"/>
              </a:spcAft>
              <a:buSzPts val="5800"/>
              <a:buNone/>
              <a:defRPr sz="5800" b="1"/>
            </a:lvl7pPr>
            <a:lvl8pPr lvl="7" rtl="0">
              <a:spcBef>
                <a:spcPts val="0"/>
              </a:spcBef>
              <a:spcAft>
                <a:spcPts val="0"/>
              </a:spcAft>
              <a:buSzPts val="5800"/>
              <a:buNone/>
              <a:defRPr sz="5800" b="1"/>
            </a:lvl8pPr>
            <a:lvl9pPr lvl="8" rtl="0">
              <a:spcBef>
                <a:spcPts val="0"/>
              </a:spcBef>
              <a:spcAft>
                <a:spcPts val="0"/>
              </a:spcAft>
              <a:buSzPts val="5800"/>
              <a:buNone/>
              <a:defRPr sz="5800" b="1"/>
            </a:lvl9pPr>
          </a:lstStyle>
          <a:p>
            <a:endParaRPr/>
          </a:p>
        </p:txBody>
      </p:sp>
      <p:sp>
        <p:nvSpPr>
          <p:cNvPr id="56" name="Google Shape;56;p14"/>
          <p:cNvSpPr/>
          <p:nvPr/>
        </p:nvSpPr>
        <p:spPr>
          <a:xfrm>
            <a:off x="7337531" y="4630074"/>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4"/>
          <p:cNvSpPr/>
          <p:nvPr/>
        </p:nvSpPr>
        <p:spPr>
          <a:xfrm>
            <a:off x="7790243" y="4182401"/>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4"/>
          <p:cNvSpPr/>
          <p:nvPr/>
        </p:nvSpPr>
        <p:spPr>
          <a:xfrm>
            <a:off x="8893253" y="3333348"/>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4"/>
          <p:cNvSpPr/>
          <p:nvPr/>
        </p:nvSpPr>
        <p:spPr>
          <a:xfrm>
            <a:off x="8771302" y="4923775"/>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4"/>
          <p:cNvSpPr/>
          <p:nvPr/>
        </p:nvSpPr>
        <p:spPr>
          <a:xfrm>
            <a:off x="2386266" y="508134"/>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4"/>
          <p:cNvSpPr/>
          <p:nvPr/>
        </p:nvSpPr>
        <p:spPr>
          <a:xfrm>
            <a:off x="479460" y="2703980"/>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4"/>
          <p:cNvSpPr/>
          <p:nvPr/>
        </p:nvSpPr>
        <p:spPr>
          <a:xfrm>
            <a:off x="261540" y="643097"/>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4"/>
          <p:cNvSpPr/>
          <p:nvPr/>
        </p:nvSpPr>
        <p:spPr>
          <a:xfrm>
            <a:off x="507235" y="1080863"/>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4"/>
          <p:cNvSpPr/>
          <p:nvPr/>
        </p:nvSpPr>
        <p:spPr>
          <a:xfrm>
            <a:off x="8314019" y="3625322"/>
            <a:ext cx="144300" cy="1440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4"/>
          <p:cNvSpPr/>
          <p:nvPr/>
        </p:nvSpPr>
        <p:spPr>
          <a:xfrm>
            <a:off x="8882858" y="4186761"/>
            <a:ext cx="144300" cy="1440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4"/>
          <p:cNvSpPr/>
          <p:nvPr/>
        </p:nvSpPr>
        <p:spPr>
          <a:xfrm>
            <a:off x="158313" y="1596559"/>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4"/>
          <p:cNvSpPr/>
          <p:nvPr/>
        </p:nvSpPr>
        <p:spPr>
          <a:xfrm>
            <a:off x="1396483" y="226428"/>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4"/>
          <p:cNvSpPr/>
          <p:nvPr/>
        </p:nvSpPr>
        <p:spPr>
          <a:xfrm>
            <a:off x="617492" y="2000594"/>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4"/>
          <p:cNvSpPr/>
          <p:nvPr/>
        </p:nvSpPr>
        <p:spPr>
          <a:xfrm>
            <a:off x="3425273" y="387880"/>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4"/>
          <p:cNvSpPr/>
          <p:nvPr/>
        </p:nvSpPr>
        <p:spPr>
          <a:xfrm>
            <a:off x="8014029" y="4567546"/>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p:cSld name="TITLE_1">
    <p:bg>
      <p:bgPr>
        <a:blipFill>
          <a:blip r:embed="rId2">
            <a:alphaModFix/>
          </a:blip>
          <a:stretch>
            <a:fillRect/>
          </a:stretch>
        </a:blipFill>
        <a:effectLst/>
      </p:bgPr>
    </p:bg>
    <p:spTree>
      <p:nvGrpSpPr>
        <p:cNvPr id="1" name="Shape 71"/>
        <p:cNvGrpSpPr/>
        <p:nvPr/>
      </p:nvGrpSpPr>
      <p:grpSpPr>
        <a:xfrm>
          <a:off x="0" y="0"/>
          <a:ext cx="0" cy="0"/>
          <a:chOff x="0" y="0"/>
          <a:chExt cx="0" cy="0"/>
        </a:xfrm>
      </p:grpSpPr>
      <p:sp>
        <p:nvSpPr>
          <p:cNvPr id="72" name="Google Shape;72;p15"/>
          <p:cNvSpPr txBox="1">
            <a:spLocks noGrp="1"/>
          </p:cNvSpPr>
          <p:nvPr>
            <p:ph type="ctrTitle"/>
          </p:nvPr>
        </p:nvSpPr>
        <p:spPr>
          <a:xfrm>
            <a:off x="1546025" y="1754794"/>
            <a:ext cx="58326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4400"/>
              <a:buNone/>
              <a:defRPr sz="4400" b="1"/>
            </a:lvl1pPr>
            <a:lvl2pPr lvl="1" rtl="0">
              <a:spcBef>
                <a:spcPts val="0"/>
              </a:spcBef>
              <a:spcAft>
                <a:spcPts val="0"/>
              </a:spcAft>
              <a:buSzPts val="4400"/>
              <a:buNone/>
              <a:defRPr sz="4400" b="1"/>
            </a:lvl2pPr>
            <a:lvl3pPr lvl="2" rtl="0">
              <a:spcBef>
                <a:spcPts val="0"/>
              </a:spcBef>
              <a:spcAft>
                <a:spcPts val="0"/>
              </a:spcAft>
              <a:buSzPts val="4400"/>
              <a:buNone/>
              <a:defRPr sz="4400" b="1"/>
            </a:lvl3pPr>
            <a:lvl4pPr lvl="3" rtl="0">
              <a:spcBef>
                <a:spcPts val="0"/>
              </a:spcBef>
              <a:spcAft>
                <a:spcPts val="0"/>
              </a:spcAft>
              <a:buSzPts val="4400"/>
              <a:buNone/>
              <a:defRPr sz="4400" b="1"/>
            </a:lvl4pPr>
            <a:lvl5pPr lvl="4" rtl="0">
              <a:spcBef>
                <a:spcPts val="0"/>
              </a:spcBef>
              <a:spcAft>
                <a:spcPts val="0"/>
              </a:spcAft>
              <a:buSzPts val="4400"/>
              <a:buNone/>
              <a:defRPr sz="4400" b="1"/>
            </a:lvl5pPr>
            <a:lvl6pPr lvl="5" rtl="0">
              <a:spcBef>
                <a:spcPts val="0"/>
              </a:spcBef>
              <a:spcAft>
                <a:spcPts val="0"/>
              </a:spcAft>
              <a:buSzPts val="4400"/>
              <a:buNone/>
              <a:defRPr sz="4400" b="1"/>
            </a:lvl6pPr>
            <a:lvl7pPr lvl="6" rtl="0">
              <a:spcBef>
                <a:spcPts val="0"/>
              </a:spcBef>
              <a:spcAft>
                <a:spcPts val="0"/>
              </a:spcAft>
              <a:buSzPts val="4400"/>
              <a:buNone/>
              <a:defRPr sz="4400" b="1"/>
            </a:lvl7pPr>
            <a:lvl8pPr lvl="7" rtl="0">
              <a:spcBef>
                <a:spcPts val="0"/>
              </a:spcBef>
              <a:spcAft>
                <a:spcPts val="0"/>
              </a:spcAft>
              <a:buSzPts val="4400"/>
              <a:buNone/>
              <a:defRPr sz="4400" b="1"/>
            </a:lvl8pPr>
            <a:lvl9pPr lvl="8" rtl="0">
              <a:spcBef>
                <a:spcPts val="0"/>
              </a:spcBef>
              <a:spcAft>
                <a:spcPts val="0"/>
              </a:spcAft>
              <a:buSzPts val="4400"/>
              <a:buNone/>
              <a:defRPr sz="4400" b="1"/>
            </a:lvl9pPr>
          </a:lstStyle>
          <a:p>
            <a:endParaRPr/>
          </a:p>
        </p:txBody>
      </p:sp>
      <p:sp>
        <p:nvSpPr>
          <p:cNvPr id="73" name="Google Shape;73;p15"/>
          <p:cNvSpPr txBox="1">
            <a:spLocks noGrp="1"/>
          </p:cNvSpPr>
          <p:nvPr>
            <p:ph type="subTitle" idx="1"/>
          </p:nvPr>
        </p:nvSpPr>
        <p:spPr>
          <a:xfrm>
            <a:off x="1546025" y="3011511"/>
            <a:ext cx="58326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3000"/>
              <a:buNone/>
              <a:defRPr>
                <a:solidFill>
                  <a:schemeClr val="accent3"/>
                </a:solidFill>
              </a:defRPr>
            </a:lvl1pPr>
            <a:lvl2pPr lvl="1" rtl="0">
              <a:spcBef>
                <a:spcPts val="0"/>
              </a:spcBef>
              <a:spcAft>
                <a:spcPts val="0"/>
              </a:spcAft>
              <a:buClr>
                <a:schemeClr val="accent3"/>
              </a:buClr>
              <a:buSzPts val="3000"/>
              <a:buNone/>
              <a:defRPr sz="3000">
                <a:solidFill>
                  <a:schemeClr val="accent3"/>
                </a:solidFill>
              </a:defRPr>
            </a:lvl2pPr>
            <a:lvl3pPr lvl="2" rtl="0">
              <a:spcBef>
                <a:spcPts val="0"/>
              </a:spcBef>
              <a:spcAft>
                <a:spcPts val="0"/>
              </a:spcAft>
              <a:buClr>
                <a:schemeClr val="accent3"/>
              </a:buClr>
              <a:buSzPts val="3000"/>
              <a:buNone/>
              <a:defRPr sz="3000">
                <a:solidFill>
                  <a:schemeClr val="accent3"/>
                </a:solidFill>
              </a:defRPr>
            </a:lvl3pPr>
            <a:lvl4pPr lvl="3" rtl="0">
              <a:spcBef>
                <a:spcPts val="0"/>
              </a:spcBef>
              <a:spcAft>
                <a:spcPts val="0"/>
              </a:spcAft>
              <a:buClr>
                <a:schemeClr val="accent3"/>
              </a:buClr>
              <a:buSzPts val="3000"/>
              <a:buNone/>
              <a:defRPr sz="3000">
                <a:solidFill>
                  <a:schemeClr val="accent3"/>
                </a:solidFill>
              </a:defRPr>
            </a:lvl4pPr>
            <a:lvl5pPr lvl="4" rtl="0">
              <a:spcBef>
                <a:spcPts val="0"/>
              </a:spcBef>
              <a:spcAft>
                <a:spcPts val="0"/>
              </a:spcAft>
              <a:buClr>
                <a:schemeClr val="accent3"/>
              </a:buClr>
              <a:buSzPts val="3000"/>
              <a:buNone/>
              <a:defRPr sz="3000">
                <a:solidFill>
                  <a:schemeClr val="accent3"/>
                </a:solidFill>
              </a:defRPr>
            </a:lvl5pPr>
            <a:lvl6pPr lvl="5" rtl="0">
              <a:spcBef>
                <a:spcPts val="0"/>
              </a:spcBef>
              <a:spcAft>
                <a:spcPts val="0"/>
              </a:spcAft>
              <a:buClr>
                <a:schemeClr val="accent3"/>
              </a:buClr>
              <a:buSzPts val="3000"/>
              <a:buNone/>
              <a:defRPr sz="3000">
                <a:solidFill>
                  <a:schemeClr val="accent3"/>
                </a:solidFill>
              </a:defRPr>
            </a:lvl6pPr>
            <a:lvl7pPr lvl="6" rtl="0">
              <a:spcBef>
                <a:spcPts val="0"/>
              </a:spcBef>
              <a:spcAft>
                <a:spcPts val="0"/>
              </a:spcAft>
              <a:buClr>
                <a:schemeClr val="accent3"/>
              </a:buClr>
              <a:buSzPts val="3000"/>
              <a:buNone/>
              <a:defRPr sz="3000">
                <a:solidFill>
                  <a:schemeClr val="accent3"/>
                </a:solidFill>
              </a:defRPr>
            </a:lvl7pPr>
            <a:lvl8pPr lvl="7" rtl="0">
              <a:spcBef>
                <a:spcPts val="0"/>
              </a:spcBef>
              <a:spcAft>
                <a:spcPts val="0"/>
              </a:spcAft>
              <a:buClr>
                <a:schemeClr val="accent3"/>
              </a:buClr>
              <a:buSzPts val="3000"/>
              <a:buNone/>
              <a:defRPr sz="3000">
                <a:solidFill>
                  <a:schemeClr val="accent3"/>
                </a:solidFill>
              </a:defRPr>
            </a:lvl8pPr>
            <a:lvl9pPr lvl="8" rtl="0">
              <a:spcBef>
                <a:spcPts val="0"/>
              </a:spcBef>
              <a:spcAft>
                <a:spcPts val="0"/>
              </a:spcAft>
              <a:buClr>
                <a:schemeClr val="accent3"/>
              </a:buClr>
              <a:buSzPts val="3000"/>
              <a:buNone/>
              <a:defRPr sz="3000">
                <a:solidFill>
                  <a:schemeClr val="accent3"/>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74"/>
        <p:cNvGrpSpPr/>
        <p:nvPr/>
      </p:nvGrpSpPr>
      <p:grpSpPr>
        <a:xfrm>
          <a:off x="0" y="0"/>
          <a:ext cx="0" cy="0"/>
          <a:chOff x="0" y="0"/>
          <a:chExt cx="0" cy="0"/>
        </a:xfrm>
      </p:grpSpPr>
      <p:pic>
        <p:nvPicPr>
          <p:cNvPr id="75" name="Google Shape;75;p16"/>
          <p:cNvPicPr preferRelativeResize="0"/>
          <p:nvPr/>
        </p:nvPicPr>
        <p:blipFill rotWithShape="1">
          <a:blip r:embed="rId2">
            <a:alphaModFix/>
          </a:blip>
          <a:srcRect l="19" r="19"/>
          <a:stretch/>
        </p:blipFill>
        <p:spPr>
          <a:xfrm rot="10800000" flipH="1">
            <a:off x="5952" y="0"/>
            <a:ext cx="9140602" cy="5143500"/>
          </a:xfrm>
          <a:prstGeom prst="rect">
            <a:avLst/>
          </a:prstGeom>
          <a:noFill/>
          <a:ln>
            <a:noFill/>
          </a:ln>
        </p:spPr>
      </p:pic>
      <p:sp>
        <p:nvSpPr>
          <p:cNvPr id="76" name="Google Shape;76;p16"/>
          <p:cNvSpPr txBox="1">
            <a:spLocks noGrp="1"/>
          </p:cNvSpPr>
          <p:nvPr>
            <p:ph type="body" idx="1"/>
          </p:nvPr>
        </p:nvSpPr>
        <p:spPr>
          <a:xfrm>
            <a:off x="1215300" y="1723650"/>
            <a:ext cx="6713400" cy="819900"/>
          </a:xfrm>
          <a:prstGeom prst="rect">
            <a:avLst/>
          </a:prstGeom>
        </p:spPr>
        <p:txBody>
          <a:bodyPr spcFirstLastPara="1" wrap="square" lIns="91425" tIns="91425" rIns="91425" bIns="91425" anchor="t" anchorCtr="0">
            <a:noAutofit/>
          </a:bodyPr>
          <a:lstStyle>
            <a:lvl1pPr marL="457200" lvl="0" indent="-457200" algn="ctr" rtl="0">
              <a:spcBef>
                <a:spcPts val="600"/>
              </a:spcBef>
              <a:spcAft>
                <a:spcPts val="0"/>
              </a:spcAft>
              <a:buClr>
                <a:schemeClr val="dk1"/>
              </a:buClr>
              <a:buSzPts val="3600"/>
              <a:buChar char="◎"/>
              <a:defRPr sz="3600" i="1"/>
            </a:lvl1pPr>
            <a:lvl2pPr marL="914400" lvl="1" indent="-457200" algn="ctr" rtl="0">
              <a:spcBef>
                <a:spcPts val="0"/>
              </a:spcBef>
              <a:spcAft>
                <a:spcPts val="0"/>
              </a:spcAft>
              <a:buClr>
                <a:schemeClr val="dk1"/>
              </a:buClr>
              <a:buSzPts val="3600"/>
              <a:buChar char="○"/>
              <a:defRPr sz="3600" i="1"/>
            </a:lvl2pPr>
            <a:lvl3pPr marL="1371600" lvl="2" indent="-457200" algn="ctr" rtl="0">
              <a:spcBef>
                <a:spcPts val="0"/>
              </a:spcBef>
              <a:spcAft>
                <a:spcPts val="0"/>
              </a:spcAft>
              <a:buClr>
                <a:schemeClr val="dk1"/>
              </a:buClr>
              <a:buSzPts val="3600"/>
              <a:buChar char="◉"/>
              <a:defRPr sz="3600" i="1"/>
            </a:lvl3pPr>
            <a:lvl4pPr marL="1828800" lvl="3" indent="-457200" algn="ctr" rtl="0">
              <a:spcBef>
                <a:spcPts val="0"/>
              </a:spcBef>
              <a:spcAft>
                <a:spcPts val="0"/>
              </a:spcAft>
              <a:buSzPts val="3600"/>
              <a:buChar char="●"/>
              <a:defRPr sz="3600" i="1"/>
            </a:lvl4pPr>
            <a:lvl5pPr marL="2286000" lvl="4" indent="-457200" algn="ctr" rtl="0">
              <a:spcBef>
                <a:spcPts val="0"/>
              </a:spcBef>
              <a:spcAft>
                <a:spcPts val="0"/>
              </a:spcAft>
              <a:buSzPts val="3600"/>
              <a:buChar char="○"/>
              <a:defRPr sz="3600" i="1"/>
            </a:lvl5pPr>
            <a:lvl6pPr marL="2743200" lvl="5" indent="-457200" algn="ctr" rtl="0">
              <a:spcBef>
                <a:spcPts val="0"/>
              </a:spcBef>
              <a:spcAft>
                <a:spcPts val="0"/>
              </a:spcAft>
              <a:buSzPts val="3600"/>
              <a:buChar char="■"/>
              <a:defRPr sz="3600" i="1"/>
            </a:lvl6pPr>
            <a:lvl7pPr marL="3200400" lvl="6" indent="-457200" algn="ctr" rtl="0">
              <a:spcBef>
                <a:spcPts val="0"/>
              </a:spcBef>
              <a:spcAft>
                <a:spcPts val="0"/>
              </a:spcAft>
              <a:buSzPts val="3600"/>
              <a:buChar char="●"/>
              <a:defRPr sz="3600" i="1"/>
            </a:lvl7pPr>
            <a:lvl8pPr marL="3657600" lvl="7" indent="-457200" algn="ctr" rtl="0">
              <a:spcBef>
                <a:spcPts val="0"/>
              </a:spcBef>
              <a:spcAft>
                <a:spcPts val="0"/>
              </a:spcAft>
              <a:buSzPts val="3600"/>
              <a:buChar char="○"/>
              <a:defRPr sz="3600" i="1"/>
            </a:lvl8pPr>
            <a:lvl9pPr marL="4114800" lvl="8" indent="-457200" algn="ctr" rtl="0">
              <a:spcBef>
                <a:spcPts val="0"/>
              </a:spcBef>
              <a:spcAft>
                <a:spcPts val="0"/>
              </a:spcAft>
              <a:buSzPts val="3600"/>
              <a:buChar char="■"/>
              <a:defRPr sz="3600" i="1"/>
            </a:lvl9pPr>
          </a:lstStyle>
          <a:p>
            <a:endParaRPr/>
          </a:p>
        </p:txBody>
      </p:sp>
      <p:grpSp>
        <p:nvGrpSpPr>
          <p:cNvPr id="77" name="Google Shape;77;p16"/>
          <p:cNvGrpSpPr/>
          <p:nvPr/>
        </p:nvGrpSpPr>
        <p:grpSpPr>
          <a:xfrm>
            <a:off x="3839646" y="782918"/>
            <a:ext cx="1464573" cy="842707"/>
            <a:chOff x="3593400" y="1729675"/>
            <a:chExt cx="1957200" cy="1123610"/>
          </a:xfrm>
        </p:grpSpPr>
        <p:sp>
          <p:nvSpPr>
            <p:cNvPr id="78" name="Google Shape;78;p16"/>
            <p:cNvSpPr txBox="1"/>
            <p:nvPr/>
          </p:nvSpPr>
          <p:spPr>
            <a:xfrm>
              <a:off x="3593400" y="1729675"/>
              <a:ext cx="1957200" cy="87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b="1">
                  <a:solidFill>
                    <a:schemeClr val="accent1"/>
                  </a:solidFill>
                  <a:latin typeface="Source Sans Pro"/>
                  <a:ea typeface="Source Sans Pro"/>
                  <a:cs typeface="Source Sans Pro"/>
                  <a:sym typeface="Source Sans Pro"/>
                </a:rPr>
                <a:t>“</a:t>
              </a:r>
              <a:endParaRPr sz="6000" b="1">
                <a:solidFill>
                  <a:schemeClr val="accent1"/>
                </a:solidFill>
                <a:latin typeface="Source Sans Pro"/>
                <a:ea typeface="Source Sans Pro"/>
                <a:cs typeface="Source Sans Pro"/>
                <a:sym typeface="Source Sans Pro"/>
              </a:endParaRPr>
            </a:p>
          </p:txBody>
        </p:sp>
        <p:sp>
          <p:nvSpPr>
            <p:cNvPr id="79" name="Google Shape;79;p16"/>
            <p:cNvSpPr/>
            <p:nvPr/>
          </p:nvSpPr>
          <p:spPr>
            <a:xfrm>
              <a:off x="4025400" y="1760085"/>
              <a:ext cx="1093200" cy="10932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6"/>
            <p:cNvSpPr/>
            <p:nvPr/>
          </p:nvSpPr>
          <p:spPr>
            <a:xfrm>
              <a:off x="4190700" y="1925385"/>
              <a:ext cx="762600" cy="762600"/>
            </a:xfrm>
            <a:prstGeom prst="ellipse">
              <a:avLst/>
            </a:prstGeom>
            <a:noFill/>
            <a:ln w="19050"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1" name="Google Shape;81;p16"/>
          <p:cNvCxnSpPr>
            <a:endCxn id="79" idx="1"/>
          </p:cNvCxnSpPr>
          <p:nvPr/>
        </p:nvCxnSpPr>
        <p:spPr>
          <a:xfrm>
            <a:off x="3750511" y="390297"/>
            <a:ext cx="532200" cy="535500"/>
          </a:xfrm>
          <a:prstGeom prst="straightConnector1">
            <a:avLst/>
          </a:prstGeom>
          <a:noFill/>
          <a:ln w="9525" cap="flat" cmpd="sng">
            <a:solidFill>
              <a:srgbClr val="CFD8DC"/>
            </a:solidFill>
            <a:prstDash val="solid"/>
            <a:round/>
            <a:headEnd type="none" w="med" len="med"/>
            <a:tailEnd type="none" w="med" len="med"/>
          </a:ln>
        </p:spPr>
      </p:cxnSp>
      <p:cxnSp>
        <p:nvCxnSpPr>
          <p:cNvPr id="82" name="Google Shape;82;p16"/>
          <p:cNvCxnSpPr/>
          <p:nvPr/>
        </p:nvCxnSpPr>
        <p:spPr>
          <a:xfrm rot="10800000">
            <a:off x="4362902" y="436125"/>
            <a:ext cx="209100" cy="369600"/>
          </a:xfrm>
          <a:prstGeom prst="straightConnector1">
            <a:avLst/>
          </a:prstGeom>
          <a:noFill/>
          <a:ln w="9525" cap="flat" cmpd="sng">
            <a:solidFill>
              <a:srgbClr val="CFD8DC"/>
            </a:solidFill>
            <a:prstDash val="solid"/>
            <a:round/>
            <a:headEnd type="none" w="med" len="med"/>
            <a:tailEnd type="none" w="med" len="med"/>
          </a:ln>
        </p:spPr>
      </p:cxnSp>
      <p:cxnSp>
        <p:nvCxnSpPr>
          <p:cNvPr id="83" name="Google Shape;83;p16"/>
          <p:cNvCxnSpPr/>
          <p:nvPr/>
        </p:nvCxnSpPr>
        <p:spPr>
          <a:xfrm rot="10800000" flipH="1">
            <a:off x="4704510" y="351930"/>
            <a:ext cx="347100" cy="474600"/>
          </a:xfrm>
          <a:prstGeom prst="straightConnector1">
            <a:avLst/>
          </a:prstGeom>
          <a:noFill/>
          <a:ln w="9525" cap="flat" cmpd="sng">
            <a:solidFill>
              <a:srgbClr val="CFD8DC"/>
            </a:solidFill>
            <a:prstDash val="solid"/>
            <a:round/>
            <a:headEnd type="none" w="med" len="med"/>
            <a:tailEnd type="none" w="med" len="med"/>
          </a:ln>
        </p:spPr>
      </p:cxnSp>
      <p:sp>
        <p:nvSpPr>
          <p:cNvPr id="84" name="Google Shape;84;p16"/>
          <p:cNvSpPr txBox="1">
            <a:spLocks noGrp="1"/>
          </p:cNvSpPr>
          <p:nvPr>
            <p:ph type="sldNum" idx="12"/>
          </p:nvPr>
        </p:nvSpPr>
        <p:spPr>
          <a:xfrm>
            <a:off x="-87" y="4749844"/>
            <a:ext cx="9144000" cy="393600"/>
          </a:xfrm>
          <a:prstGeom prst="rect">
            <a:avLst/>
          </a:prstGeom>
        </p:spPr>
        <p:txBody>
          <a:bodyPr spcFirstLastPara="1" wrap="square" lIns="91425" tIns="91425" rIns="91425" bIns="91425" anchor="t"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87" name="Google Shape;87;p17"/>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lvl1pPr marL="457200" lvl="0" indent="-381000" rtl="0">
              <a:spcBef>
                <a:spcPts val="600"/>
              </a:spcBef>
              <a:spcAft>
                <a:spcPts val="0"/>
              </a:spcAft>
              <a:buSzPts val="2400"/>
              <a:buChar char="◎"/>
              <a:defRPr sz="24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sz="2400"/>
            </a:lvl4pPr>
            <a:lvl5pPr marL="2286000" lvl="4" indent="-381000" rtl="0">
              <a:spcBef>
                <a:spcPts val="0"/>
              </a:spcBef>
              <a:spcAft>
                <a:spcPts val="0"/>
              </a:spcAft>
              <a:buSzPts val="2400"/>
              <a:buChar char="○"/>
              <a:defRPr sz="2400"/>
            </a:lvl5pPr>
            <a:lvl6pPr marL="2743200" lvl="5" indent="-381000" rtl="0">
              <a:spcBef>
                <a:spcPts val="0"/>
              </a:spcBef>
              <a:spcAft>
                <a:spcPts val="0"/>
              </a:spcAft>
              <a:buSzPts val="2400"/>
              <a:buChar char="■"/>
              <a:defRPr sz="2400"/>
            </a:lvl6pPr>
            <a:lvl7pPr marL="3200400" lvl="6" indent="-381000" rtl="0">
              <a:spcBef>
                <a:spcPts val="0"/>
              </a:spcBef>
              <a:spcAft>
                <a:spcPts val="0"/>
              </a:spcAft>
              <a:buSzPts val="2400"/>
              <a:buChar char="●"/>
              <a:defRPr sz="2400"/>
            </a:lvl7pPr>
            <a:lvl8pPr marL="3657600" lvl="7" indent="-381000" rtl="0">
              <a:spcBef>
                <a:spcPts val="0"/>
              </a:spcBef>
              <a:spcAft>
                <a:spcPts val="0"/>
              </a:spcAft>
              <a:buSzPts val="2400"/>
              <a:buChar char="○"/>
              <a:defRPr sz="2400"/>
            </a:lvl8pPr>
            <a:lvl9pPr marL="4114800" lvl="8" indent="-381000" rtl="0">
              <a:spcBef>
                <a:spcPts val="0"/>
              </a:spcBef>
              <a:spcAft>
                <a:spcPts val="0"/>
              </a:spcAft>
              <a:buSzPts val="2400"/>
              <a:buChar char="■"/>
              <a:defRPr sz="2400"/>
            </a:lvl9pPr>
          </a:lstStyle>
          <a:p>
            <a:endParaRPr/>
          </a:p>
        </p:txBody>
      </p:sp>
      <p:sp>
        <p:nvSpPr>
          <p:cNvPr id="88" name="Google Shape;88;p17"/>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91" name="Google Shape;91;p18"/>
          <p:cNvSpPr txBox="1">
            <a:spLocks noGrp="1"/>
          </p:cNvSpPr>
          <p:nvPr>
            <p:ph type="body" idx="1"/>
          </p:nvPr>
        </p:nvSpPr>
        <p:spPr>
          <a:xfrm>
            <a:off x="786137" y="1200150"/>
            <a:ext cx="3675300" cy="37257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92" name="Google Shape;92;p18"/>
          <p:cNvSpPr txBox="1">
            <a:spLocks noGrp="1"/>
          </p:cNvSpPr>
          <p:nvPr>
            <p:ph type="body" idx="2"/>
          </p:nvPr>
        </p:nvSpPr>
        <p:spPr>
          <a:xfrm>
            <a:off x="4682659" y="1200150"/>
            <a:ext cx="3675300" cy="37257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93" name="Google Shape;93;p18"/>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96" name="Google Shape;96;p19"/>
          <p:cNvSpPr txBox="1">
            <a:spLocks noGrp="1"/>
          </p:cNvSpPr>
          <p:nvPr>
            <p:ph type="body" idx="1"/>
          </p:nvPr>
        </p:nvSpPr>
        <p:spPr>
          <a:xfrm>
            <a:off x="786150" y="1200150"/>
            <a:ext cx="2419800" cy="37257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97" name="Google Shape;97;p19"/>
          <p:cNvSpPr txBox="1">
            <a:spLocks noGrp="1"/>
          </p:cNvSpPr>
          <p:nvPr>
            <p:ph type="body" idx="2"/>
          </p:nvPr>
        </p:nvSpPr>
        <p:spPr>
          <a:xfrm>
            <a:off x="3329992" y="1200150"/>
            <a:ext cx="2419800" cy="37257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98" name="Google Shape;98;p19"/>
          <p:cNvSpPr txBox="1">
            <a:spLocks noGrp="1"/>
          </p:cNvSpPr>
          <p:nvPr>
            <p:ph type="body" idx="3"/>
          </p:nvPr>
        </p:nvSpPr>
        <p:spPr>
          <a:xfrm>
            <a:off x="5873834" y="1200150"/>
            <a:ext cx="2419800" cy="37257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99" name="Google Shape;99;p19"/>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102" name="Google Shape;102;p20"/>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a:alphaModFix/>
          </a:blip>
          <a:stretch>
            <a:fillRect/>
          </a:stretch>
        </a:blipFill>
        <a:effectLst/>
      </p:bgPr>
    </p:bg>
    <p:spTree>
      <p:nvGrpSpPr>
        <p:cNvPr id="1" name="Shape 103"/>
        <p:cNvGrpSpPr/>
        <p:nvPr/>
      </p:nvGrpSpPr>
      <p:grpSpPr>
        <a:xfrm>
          <a:off x="0" y="0"/>
          <a:ext cx="0" cy="0"/>
          <a:chOff x="0" y="0"/>
          <a:chExt cx="0" cy="0"/>
        </a:xfrm>
      </p:grpSpPr>
      <p:sp>
        <p:nvSpPr>
          <p:cNvPr id="104" name="Google Shape;104;p21"/>
          <p:cNvSpPr txBox="1">
            <a:spLocks noGrp="1"/>
          </p:cNvSpPr>
          <p:nvPr>
            <p:ph type="body" idx="1"/>
          </p:nvPr>
        </p:nvSpPr>
        <p:spPr>
          <a:xfrm>
            <a:off x="457200" y="4055343"/>
            <a:ext cx="8229600" cy="368700"/>
          </a:xfrm>
          <a:prstGeom prst="rect">
            <a:avLst/>
          </a:prstGeom>
        </p:spPr>
        <p:txBody>
          <a:bodyPr spcFirstLastPara="1" wrap="square" lIns="91425" tIns="91425" rIns="91425" bIns="91425" anchor="t" anchorCtr="0">
            <a:noAutofit/>
          </a:bodyPr>
          <a:lstStyle>
            <a:lvl1pPr marL="457200" lvl="0" indent="-228600" algn="ctr" rtl="0">
              <a:spcBef>
                <a:spcPts val="360"/>
              </a:spcBef>
              <a:spcAft>
                <a:spcPts val="0"/>
              </a:spcAft>
              <a:buSzPts val="1800"/>
              <a:buNone/>
              <a:defRPr sz="1800"/>
            </a:lvl1pPr>
          </a:lstStyle>
          <a:p>
            <a:endParaRPr/>
          </a:p>
        </p:txBody>
      </p:sp>
      <p:sp>
        <p:nvSpPr>
          <p:cNvPr id="105" name="Google Shape;105;p21"/>
          <p:cNvSpPr txBox="1">
            <a:spLocks noGrp="1"/>
          </p:cNvSpPr>
          <p:nvPr>
            <p:ph type="sldNum" idx="12"/>
          </p:nvPr>
        </p:nvSpPr>
        <p:spPr>
          <a:xfrm>
            <a:off x="-92" y="4749844"/>
            <a:ext cx="9144000" cy="393600"/>
          </a:xfrm>
          <a:prstGeom prst="rect">
            <a:avLst/>
          </a:prstGeom>
        </p:spPr>
        <p:txBody>
          <a:bodyPr spcFirstLastPara="1" wrap="square" lIns="91425" tIns="91425" rIns="91425" bIns="91425" anchor="t"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106"/>
        <p:cNvGrpSpPr/>
        <p:nvPr/>
      </p:nvGrpSpPr>
      <p:grpSpPr>
        <a:xfrm>
          <a:off x="0" y="0"/>
          <a:ext cx="0" cy="0"/>
          <a:chOff x="0" y="0"/>
          <a:chExt cx="0" cy="0"/>
        </a:xfrm>
      </p:grpSpPr>
      <p:sp>
        <p:nvSpPr>
          <p:cNvPr id="107" name="Google Shape;107;p22"/>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complete pattern">
  <p:cSld name="BLANK_1">
    <p:bg>
      <p:bgPr>
        <a:blipFill>
          <a:blip r:embed="rId2">
            <a:alphaModFix/>
          </a:blip>
          <a:stretch>
            <a:fillRect/>
          </a:stretch>
        </a:blipFill>
        <a:effectLst/>
      </p:bgPr>
    </p:bg>
    <p:spTree>
      <p:nvGrpSpPr>
        <p:cNvPr id="1" name="Shape 108"/>
        <p:cNvGrpSpPr/>
        <p:nvPr/>
      </p:nvGrpSpPr>
      <p:grpSpPr>
        <a:xfrm>
          <a:off x="0" y="0"/>
          <a:ext cx="0" cy="0"/>
          <a:chOff x="0" y="0"/>
          <a:chExt cx="0" cy="0"/>
        </a:xfrm>
      </p:grpSpPr>
      <p:sp>
        <p:nvSpPr>
          <p:cNvPr id="109" name="Google Shape;109;p23"/>
          <p:cNvSpPr/>
          <p:nvPr/>
        </p:nvSpPr>
        <p:spPr>
          <a:xfrm>
            <a:off x="-26550" y="-14850"/>
            <a:ext cx="9197100" cy="5173200"/>
          </a:xfrm>
          <a:prstGeom prst="rect">
            <a:avLst/>
          </a:prstGeom>
          <a:solidFill>
            <a:srgbClr val="CFD8DC">
              <a:alpha val="49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3"/>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
    <p:bg>
      <p:bgPr>
        <a:blipFill>
          <a:blip r:embed="rId12">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786150" y="308120"/>
            <a:ext cx="7571700" cy="7026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1pPr>
            <a:lvl2pPr lvl="1"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2pPr>
            <a:lvl3pPr lvl="2"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3pPr>
            <a:lvl4pPr lvl="3"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4pPr>
            <a:lvl5pPr lvl="4"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5pPr>
            <a:lvl6pPr lvl="5"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6pPr>
            <a:lvl7pPr lvl="6"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7pPr>
            <a:lvl8pPr lvl="7"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8pPr>
            <a:lvl9pPr lvl="8"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9pPr>
          </a:lstStyle>
          <a:p>
            <a:endParaRPr/>
          </a:p>
        </p:txBody>
      </p:sp>
      <p:sp>
        <p:nvSpPr>
          <p:cNvPr id="52" name="Google Shape;52;p13"/>
          <p:cNvSpPr txBox="1">
            <a:spLocks noGrp="1"/>
          </p:cNvSpPr>
          <p:nvPr>
            <p:ph type="body" idx="1"/>
          </p:nvPr>
        </p:nvSpPr>
        <p:spPr>
          <a:xfrm>
            <a:off x="786150" y="1261700"/>
            <a:ext cx="7571700" cy="3573600"/>
          </a:xfrm>
          <a:prstGeom prst="rect">
            <a:avLst/>
          </a:prstGeom>
          <a:noFill/>
          <a:ln>
            <a:noFill/>
          </a:ln>
        </p:spPr>
        <p:txBody>
          <a:bodyPr spcFirstLastPara="1" wrap="square" lIns="91425" tIns="91425" rIns="91425" bIns="91425" anchor="t" anchorCtr="0">
            <a:noAutofit/>
          </a:bodyPr>
          <a:lstStyle>
            <a:lvl1pPr marL="457200" lvl="0" indent="-419100" rtl="0">
              <a:spcBef>
                <a:spcPts val="600"/>
              </a:spcBef>
              <a:spcAft>
                <a:spcPts val="0"/>
              </a:spcAft>
              <a:buClr>
                <a:schemeClr val="accent4"/>
              </a:buClr>
              <a:buSzPts val="3000"/>
              <a:buFont typeface="Source Sans Pro"/>
              <a:buChar char="◎"/>
              <a:defRPr sz="3000">
                <a:solidFill>
                  <a:schemeClr val="dk1"/>
                </a:solidFill>
                <a:latin typeface="Source Sans Pro"/>
                <a:ea typeface="Source Sans Pro"/>
                <a:cs typeface="Source Sans Pro"/>
                <a:sym typeface="Source Sans Pro"/>
              </a:defRPr>
            </a:lvl1pPr>
            <a:lvl2pPr marL="914400" lvl="1" indent="-381000" rtl="0">
              <a:spcBef>
                <a:spcPts val="0"/>
              </a:spcBef>
              <a:spcAft>
                <a:spcPts val="0"/>
              </a:spcAft>
              <a:buClr>
                <a:schemeClr val="accent4"/>
              </a:buClr>
              <a:buSzPts val="2400"/>
              <a:buFont typeface="Source Sans Pro"/>
              <a:buChar char="○"/>
              <a:defRPr sz="2400">
                <a:solidFill>
                  <a:schemeClr val="dk1"/>
                </a:solidFill>
                <a:latin typeface="Source Sans Pro"/>
                <a:ea typeface="Source Sans Pro"/>
                <a:cs typeface="Source Sans Pro"/>
                <a:sym typeface="Source Sans Pro"/>
              </a:defRPr>
            </a:lvl2pPr>
            <a:lvl3pPr marL="1371600" lvl="2" indent="-381000" rtl="0">
              <a:spcBef>
                <a:spcPts val="0"/>
              </a:spcBef>
              <a:spcAft>
                <a:spcPts val="0"/>
              </a:spcAft>
              <a:buClr>
                <a:schemeClr val="accent4"/>
              </a:buClr>
              <a:buSzPts val="2400"/>
              <a:buFont typeface="Source Sans Pro"/>
              <a:buChar char="◉"/>
              <a:defRPr sz="2400">
                <a:solidFill>
                  <a:schemeClr val="dk1"/>
                </a:solidFill>
                <a:latin typeface="Source Sans Pro"/>
                <a:ea typeface="Source Sans Pro"/>
                <a:cs typeface="Source Sans Pro"/>
                <a:sym typeface="Source Sans Pro"/>
              </a:defRPr>
            </a:lvl3pPr>
            <a:lvl4pPr marL="1828800" lvl="3" indent="-342900" rtl="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4pPr>
            <a:lvl5pPr marL="2286000" lvl="4" indent="-342900" rtl="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5pPr>
            <a:lvl6pPr marL="2743200" lvl="5" indent="-342900" rtl="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6pPr>
            <a:lvl7pPr marL="3200400" lvl="6" indent="-342900" rtl="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7pPr>
            <a:lvl8pPr marL="3657600" lvl="7" indent="-342900" rtl="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8pPr>
            <a:lvl9pPr marL="4114800" lvl="8" indent="-342900" rtl="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9pPr>
          </a:lstStyle>
          <a:p>
            <a:endParaRPr/>
          </a:p>
        </p:txBody>
      </p:sp>
      <p:sp>
        <p:nvSpPr>
          <p:cNvPr id="53" name="Google Shape;53;p13"/>
          <p:cNvSpPr txBox="1">
            <a:spLocks noGrp="1"/>
          </p:cNvSpPr>
          <p:nvPr>
            <p:ph type="sldNum" idx="12"/>
          </p:nvPr>
        </p:nvSpPr>
        <p:spPr>
          <a:xfrm>
            <a:off x="8404384" y="4749851"/>
            <a:ext cx="548700" cy="393600"/>
          </a:xfrm>
          <a:prstGeom prst="rect">
            <a:avLst/>
          </a:prstGeom>
          <a:noFill/>
          <a:ln>
            <a:noFill/>
          </a:ln>
        </p:spPr>
        <p:txBody>
          <a:bodyPr spcFirstLastPara="1" wrap="square" lIns="91425" tIns="91425" rIns="91425" bIns="91425" anchor="t" anchorCtr="0">
            <a:noAutofit/>
          </a:bodyPr>
          <a:lstStyle>
            <a:lvl1pPr lvl="0" algn="r" rtl="0">
              <a:buNone/>
              <a:defRPr sz="1300" b="1">
                <a:solidFill>
                  <a:schemeClr val="accent1"/>
                </a:solidFill>
                <a:latin typeface="Source Sans Pro"/>
                <a:ea typeface="Source Sans Pro"/>
                <a:cs typeface="Source Sans Pro"/>
                <a:sym typeface="Source Sans Pro"/>
              </a:defRPr>
            </a:lvl1pPr>
            <a:lvl2pPr lvl="1" algn="r" rtl="0">
              <a:buNone/>
              <a:defRPr sz="1300" b="1">
                <a:solidFill>
                  <a:schemeClr val="accent1"/>
                </a:solidFill>
                <a:latin typeface="Source Sans Pro"/>
                <a:ea typeface="Source Sans Pro"/>
                <a:cs typeface="Source Sans Pro"/>
                <a:sym typeface="Source Sans Pro"/>
              </a:defRPr>
            </a:lvl2pPr>
            <a:lvl3pPr lvl="2" algn="r" rtl="0">
              <a:buNone/>
              <a:defRPr sz="1300" b="1">
                <a:solidFill>
                  <a:schemeClr val="accent1"/>
                </a:solidFill>
                <a:latin typeface="Source Sans Pro"/>
                <a:ea typeface="Source Sans Pro"/>
                <a:cs typeface="Source Sans Pro"/>
                <a:sym typeface="Source Sans Pro"/>
              </a:defRPr>
            </a:lvl3pPr>
            <a:lvl4pPr lvl="3" algn="r" rtl="0">
              <a:buNone/>
              <a:defRPr sz="1300" b="1">
                <a:solidFill>
                  <a:schemeClr val="accent1"/>
                </a:solidFill>
                <a:latin typeface="Source Sans Pro"/>
                <a:ea typeface="Source Sans Pro"/>
                <a:cs typeface="Source Sans Pro"/>
                <a:sym typeface="Source Sans Pro"/>
              </a:defRPr>
            </a:lvl4pPr>
            <a:lvl5pPr lvl="4" algn="r" rtl="0">
              <a:buNone/>
              <a:defRPr sz="1300" b="1">
                <a:solidFill>
                  <a:schemeClr val="accent1"/>
                </a:solidFill>
                <a:latin typeface="Source Sans Pro"/>
                <a:ea typeface="Source Sans Pro"/>
                <a:cs typeface="Source Sans Pro"/>
                <a:sym typeface="Source Sans Pro"/>
              </a:defRPr>
            </a:lvl5pPr>
            <a:lvl6pPr lvl="5" algn="r" rtl="0">
              <a:buNone/>
              <a:defRPr sz="1300" b="1">
                <a:solidFill>
                  <a:schemeClr val="accent1"/>
                </a:solidFill>
                <a:latin typeface="Source Sans Pro"/>
                <a:ea typeface="Source Sans Pro"/>
                <a:cs typeface="Source Sans Pro"/>
                <a:sym typeface="Source Sans Pro"/>
              </a:defRPr>
            </a:lvl6pPr>
            <a:lvl7pPr lvl="6" algn="r" rtl="0">
              <a:buNone/>
              <a:defRPr sz="1300" b="1">
                <a:solidFill>
                  <a:schemeClr val="accent1"/>
                </a:solidFill>
                <a:latin typeface="Source Sans Pro"/>
                <a:ea typeface="Source Sans Pro"/>
                <a:cs typeface="Source Sans Pro"/>
                <a:sym typeface="Source Sans Pro"/>
              </a:defRPr>
            </a:lvl7pPr>
            <a:lvl8pPr lvl="7" algn="r" rtl="0">
              <a:buNone/>
              <a:defRPr sz="1300" b="1">
                <a:solidFill>
                  <a:schemeClr val="accent1"/>
                </a:solidFill>
                <a:latin typeface="Source Sans Pro"/>
                <a:ea typeface="Source Sans Pro"/>
                <a:cs typeface="Source Sans Pro"/>
                <a:sym typeface="Source Sans Pro"/>
              </a:defRPr>
            </a:lvl8pPr>
            <a:lvl9pPr lvl="8" algn="r" rtl="0">
              <a:buNone/>
              <a:defRPr sz="1300" b="1">
                <a:solidFill>
                  <a:schemeClr val="accen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latin typeface="Roboto Slab"/>
              <a:ea typeface="Roboto Slab"/>
              <a:cs typeface="Roboto Slab"/>
              <a:sym typeface="Roboto Slab"/>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hyperlink" Target="https://www.flsouthern.edu/news/floso-voices/2019/poster-presentation-red-carpet.aspx"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hyperlink" Target="http://www.youtube.com/watch?v=YmB0iTfug_g" TargetMode="External"/><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5.xml"/><Relationship Id="rId4" Type="http://schemas.openxmlformats.org/officeDocument/2006/relationships/hyperlink" Target="http://www.menti.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hyperlink" Target="http://www.youtube.com/watch?v=avM1Yg5oEu0" TargetMode="External"/><Relationship Id="rId2" Type="http://schemas.openxmlformats.org/officeDocument/2006/relationships/notesSlide" Target="../notesSlides/notesSlide25.xml"/><Relationship Id="rId1" Type="http://schemas.openxmlformats.org/officeDocument/2006/relationships/slideLayout" Target="../slideLayouts/slideLayout15.xml"/><Relationship Id="rId4" Type="http://schemas.openxmlformats.org/officeDocument/2006/relationships/image" Target="../media/image28.jpg"/></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hyperlink" Target="http://www.youtube.com/watch?v=DO_x-po_Nsc" TargetMode="External"/><Relationship Id="rId2" Type="http://schemas.openxmlformats.org/officeDocument/2006/relationships/notesSlide" Target="../notesSlides/notesSlide27.xml"/><Relationship Id="rId1" Type="http://schemas.openxmlformats.org/officeDocument/2006/relationships/slideLayout" Target="../slideLayouts/slideLayout21.xml"/><Relationship Id="rId4" Type="http://schemas.openxmlformats.org/officeDocument/2006/relationships/image" Target="../media/image30.jp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hyperlink" Target="http://www.youtube.com/watch?v=dCtBodQ0Rco" TargetMode="External"/><Relationship Id="rId2" Type="http://schemas.openxmlformats.org/officeDocument/2006/relationships/notesSlide" Target="../notesSlides/notesSlide29.xml"/><Relationship Id="rId1" Type="http://schemas.openxmlformats.org/officeDocument/2006/relationships/slideLayout" Target="../slideLayouts/slideLayout15.xml"/><Relationship Id="rId4" Type="http://schemas.openxmlformats.org/officeDocument/2006/relationships/image" Target="../media/image32.jpg"/></Relationships>
</file>

<file path=ppt/slides/_rels/slide30.xml.rels><?xml version="1.0" encoding="UTF-8" standalone="yes"?>
<Relationships xmlns="http://schemas.openxmlformats.org/package/2006/relationships"><Relationship Id="rId3" Type="http://schemas.openxmlformats.org/officeDocument/2006/relationships/hyperlink" Target="http://www.youtube.com/watch?v=ll5qiWa6YDk" TargetMode="External"/><Relationship Id="rId2" Type="http://schemas.openxmlformats.org/officeDocument/2006/relationships/notesSlide" Target="../notesSlides/notesSlide30.xml"/><Relationship Id="rId1" Type="http://schemas.openxmlformats.org/officeDocument/2006/relationships/slideLayout" Target="../slideLayouts/slideLayout15.xml"/><Relationship Id="rId4" Type="http://schemas.openxmlformats.org/officeDocument/2006/relationships/image" Target="../media/image33.jp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hyperlink" Target="http://www.slidescarnival.com/" TargetMode="External"/><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4"/>
          <p:cNvSpPr txBox="1">
            <a:spLocks noGrp="1"/>
          </p:cNvSpPr>
          <p:nvPr>
            <p:ph type="ctrTitle"/>
          </p:nvPr>
        </p:nvSpPr>
        <p:spPr>
          <a:xfrm>
            <a:off x="1668310" y="1770975"/>
            <a:ext cx="5807400"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Mind the Gap</a:t>
            </a:r>
            <a:endParaRPr/>
          </a:p>
          <a:p>
            <a:pPr marL="0" lvl="0" indent="0" algn="ctr" rtl="0">
              <a:spcBef>
                <a:spcPts val="0"/>
              </a:spcBef>
              <a:spcAft>
                <a:spcPts val="0"/>
              </a:spcAft>
              <a:buNone/>
            </a:pPr>
            <a:r>
              <a:rPr lang="en" sz="2400"/>
              <a:t>Bridging Siloed Learning Communities through Supplementary Interdisciplinary Interactions</a:t>
            </a:r>
            <a:endParaRPr sz="2400"/>
          </a:p>
        </p:txBody>
      </p:sp>
      <p:sp>
        <p:nvSpPr>
          <p:cNvPr id="116" name="Google Shape;116;p24"/>
          <p:cNvSpPr txBox="1"/>
          <p:nvPr/>
        </p:nvSpPr>
        <p:spPr>
          <a:xfrm>
            <a:off x="1630350" y="3577550"/>
            <a:ext cx="5883300" cy="100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2"/>
                </a:solidFill>
              </a:rPr>
              <a:t>Susie Banks, Christopher Brandon, and Melanie Law</a:t>
            </a:r>
            <a:endParaRPr sz="1800">
              <a:solidFill>
                <a:schemeClr val="dk2"/>
              </a:solidFill>
            </a:endParaRPr>
          </a:p>
          <a:p>
            <a:pPr marL="0" lvl="0" indent="0" algn="ctr" rtl="0">
              <a:spcBef>
                <a:spcPts val="0"/>
              </a:spcBef>
              <a:spcAft>
                <a:spcPts val="0"/>
              </a:spcAft>
              <a:buNone/>
            </a:pPr>
            <a:r>
              <a:rPr lang="en" sz="1800">
                <a:solidFill>
                  <a:schemeClr val="dk2"/>
                </a:solidFill>
              </a:rPr>
              <a:t>Florida Southern College</a:t>
            </a:r>
            <a:endParaRPr sz="1800">
              <a:solidFill>
                <a:schemeClr val="dk2"/>
              </a:solidFill>
            </a:endParaRPr>
          </a:p>
        </p:txBody>
      </p:sp>
      <p:pic>
        <p:nvPicPr>
          <p:cNvPr id="117" name="Google Shape;117;p24"/>
          <p:cNvPicPr preferRelativeResize="0"/>
          <p:nvPr/>
        </p:nvPicPr>
        <p:blipFill>
          <a:blip r:embed="rId3">
            <a:alphaModFix/>
          </a:blip>
          <a:stretch>
            <a:fillRect/>
          </a:stretch>
        </p:blipFill>
        <p:spPr>
          <a:xfrm>
            <a:off x="6329949" y="99700"/>
            <a:ext cx="2520125" cy="1962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5"/>
          <p:cNvSpPr txBox="1">
            <a:spLocks noGrp="1"/>
          </p:cNvSpPr>
          <p:nvPr>
            <p:ph type="ctrTitle"/>
          </p:nvPr>
        </p:nvSpPr>
        <p:spPr>
          <a:xfrm>
            <a:off x="1226825" y="761200"/>
            <a:ext cx="6846000" cy="4003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t>Goals for today’s workshop:</a:t>
            </a:r>
            <a:endParaRPr sz="3000"/>
          </a:p>
          <a:p>
            <a:pPr marL="0" lvl="0" indent="0" algn="l" rtl="0">
              <a:spcBef>
                <a:spcPts val="0"/>
              </a:spcBef>
              <a:spcAft>
                <a:spcPts val="0"/>
              </a:spcAft>
              <a:buNone/>
            </a:pPr>
            <a:endParaRPr sz="3000"/>
          </a:p>
          <a:p>
            <a:pPr marL="914400" lvl="0" indent="-381000" algn="l" rtl="0">
              <a:spcBef>
                <a:spcPts val="0"/>
              </a:spcBef>
              <a:spcAft>
                <a:spcPts val="0"/>
              </a:spcAft>
              <a:buSzPts val="2400"/>
              <a:buAutoNum type="arabicPeriod"/>
            </a:pPr>
            <a:r>
              <a:rPr lang="en" sz="2400"/>
              <a:t>Share our story</a:t>
            </a:r>
            <a:endParaRPr sz="2400"/>
          </a:p>
          <a:p>
            <a:pPr marL="914400" lvl="0" indent="-381000" algn="l" rtl="0">
              <a:spcBef>
                <a:spcPts val="0"/>
              </a:spcBef>
              <a:spcAft>
                <a:spcPts val="0"/>
              </a:spcAft>
              <a:buSzPts val="2400"/>
              <a:buAutoNum type="arabicPeriod"/>
            </a:pPr>
            <a:r>
              <a:rPr lang="en" sz="2400"/>
              <a:t>Collaborative approaches to improve student experience and reduce faculty workload</a:t>
            </a:r>
            <a:endParaRPr sz="2400"/>
          </a:p>
          <a:p>
            <a:pPr marL="914400" lvl="0" indent="-381000" algn="l" rtl="0">
              <a:spcBef>
                <a:spcPts val="0"/>
              </a:spcBef>
              <a:spcAft>
                <a:spcPts val="0"/>
              </a:spcAft>
              <a:buSzPts val="2400"/>
              <a:buAutoNum type="arabicPeriod"/>
            </a:pPr>
            <a:r>
              <a:rPr lang="en" sz="2400"/>
              <a:t>Feedback</a:t>
            </a:r>
            <a:endParaRPr sz="2400"/>
          </a:p>
          <a:p>
            <a:pPr marL="0" lvl="0" indent="0" algn="l" rtl="0">
              <a:spcBef>
                <a:spcPts val="0"/>
              </a:spcBef>
              <a:spcAft>
                <a:spcPts val="0"/>
              </a:spcAft>
              <a:buNone/>
            </a:pPr>
            <a:endParaRPr sz="3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6"/>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Sharing Our Collaborative Experience</a:t>
            </a:r>
            <a:endParaRPr sz="3000"/>
          </a:p>
        </p:txBody>
      </p:sp>
      <p:sp>
        <p:nvSpPr>
          <p:cNvPr id="128" name="Google Shape;128;p26"/>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SzPts val="2400"/>
              <a:buChar char="◎"/>
            </a:pPr>
            <a:r>
              <a:rPr lang="en"/>
              <a:t>Learning Community Models</a:t>
            </a:r>
            <a:endParaRPr/>
          </a:p>
          <a:p>
            <a:pPr marL="457200" lvl="0" indent="-381000" algn="l" rtl="0">
              <a:spcBef>
                <a:spcPts val="0"/>
              </a:spcBef>
              <a:spcAft>
                <a:spcPts val="0"/>
              </a:spcAft>
              <a:buSzPts val="2400"/>
              <a:buChar char="◎"/>
            </a:pPr>
            <a:r>
              <a:rPr lang="en"/>
              <a:t>Florida Southern College Snapshot</a:t>
            </a:r>
            <a:endParaRPr/>
          </a:p>
          <a:p>
            <a:pPr marL="457200" lvl="0" indent="-381000" algn="l" rtl="0">
              <a:spcBef>
                <a:spcPts val="0"/>
              </a:spcBef>
              <a:spcAft>
                <a:spcPts val="0"/>
              </a:spcAft>
              <a:buSzPts val="2400"/>
              <a:buChar char="◎"/>
            </a:pPr>
            <a:r>
              <a:rPr lang="en"/>
              <a:t>Psychology Learning Community Model</a:t>
            </a:r>
            <a:endParaRPr/>
          </a:p>
          <a:p>
            <a:pPr marL="457200" lvl="0" indent="-381000" algn="l" rtl="0">
              <a:spcBef>
                <a:spcPts val="0"/>
              </a:spcBef>
              <a:spcAft>
                <a:spcPts val="0"/>
              </a:spcAft>
              <a:buSzPts val="2400"/>
              <a:buChar char="◎"/>
            </a:pPr>
            <a:r>
              <a:rPr lang="en"/>
              <a:t>Biology Learning Community Model</a:t>
            </a:r>
            <a:endParaRPr/>
          </a:p>
          <a:p>
            <a:pPr marL="457200" lvl="0" indent="-381000" algn="l" rtl="0">
              <a:spcBef>
                <a:spcPts val="0"/>
              </a:spcBef>
              <a:spcAft>
                <a:spcPts val="0"/>
              </a:spcAft>
              <a:buSzPts val="2400"/>
              <a:buChar char="◎"/>
            </a:pPr>
            <a:r>
              <a:rPr lang="en"/>
              <a:t>"Minding the Gap" Merging the Silos</a:t>
            </a:r>
            <a:endParaRPr/>
          </a:p>
          <a:p>
            <a:pPr marL="457200" lvl="0" indent="-381000" algn="l" rtl="0">
              <a:spcBef>
                <a:spcPts val="0"/>
              </a:spcBef>
              <a:spcAft>
                <a:spcPts val="0"/>
              </a:spcAft>
              <a:buSzPts val="2400"/>
              <a:buChar char="◎"/>
            </a:pPr>
            <a:r>
              <a:rPr lang="en"/>
              <a:t>Gattaca Discussion Demo</a:t>
            </a:r>
            <a:endParaRPr/>
          </a:p>
          <a:p>
            <a:pPr marL="457200" lvl="0" indent="-381000" algn="l" rtl="0">
              <a:spcBef>
                <a:spcPts val="0"/>
              </a:spcBef>
              <a:spcAft>
                <a:spcPts val="0"/>
              </a:spcAft>
              <a:buSzPts val="2400"/>
              <a:buChar char="◎"/>
            </a:pPr>
            <a:r>
              <a:rPr lang="en"/>
              <a:t>Feedback</a:t>
            </a:r>
            <a:endParaRPr/>
          </a:p>
          <a:p>
            <a:pPr marL="0" lvl="0" indent="0" algn="l" rtl="0">
              <a:spcBef>
                <a:spcPts val="600"/>
              </a:spcBef>
              <a:spcAft>
                <a:spcPts val="0"/>
              </a:spcAft>
              <a:buNone/>
            </a:pPr>
            <a:endParaRPr/>
          </a:p>
        </p:txBody>
      </p:sp>
      <p:sp>
        <p:nvSpPr>
          <p:cNvPr id="129" name="Google Shape;129;p26"/>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7"/>
          <p:cNvSpPr txBox="1">
            <a:spLocks noGrp="1"/>
          </p:cNvSpPr>
          <p:nvPr>
            <p:ph type="body" idx="1"/>
          </p:nvPr>
        </p:nvSpPr>
        <p:spPr>
          <a:xfrm>
            <a:off x="1215300" y="1723650"/>
            <a:ext cx="6713400" cy="8199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2400" b="1" i="0">
                <a:solidFill>
                  <a:schemeClr val="accent2"/>
                </a:solidFill>
                <a:latin typeface="Dosis"/>
                <a:ea typeface="Dosis"/>
                <a:cs typeface="Dosis"/>
                <a:sym typeface="Dosis"/>
              </a:rPr>
              <a:t>“Learning communities are a variety of curricular approaches that intentionally link or cluster two or more courses, often around an interdisciplinary theme or problem, and enroll a common cohort of students.” </a:t>
            </a:r>
            <a:endParaRPr sz="2400" b="1" i="0">
              <a:solidFill>
                <a:schemeClr val="accent2"/>
              </a:solidFill>
              <a:latin typeface="Dosis"/>
              <a:ea typeface="Dosis"/>
              <a:cs typeface="Dosis"/>
              <a:sym typeface="Dosis"/>
            </a:endParaRPr>
          </a:p>
          <a:p>
            <a:pPr marL="0" lvl="0" indent="0" algn="ctr" rtl="0">
              <a:spcBef>
                <a:spcPts val="600"/>
              </a:spcBef>
              <a:spcAft>
                <a:spcPts val="0"/>
              </a:spcAft>
              <a:buNone/>
            </a:pPr>
            <a:endParaRPr sz="2400" b="1" i="0">
              <a:solidFill>
                <a:schemeClr val="accent2"/>
              </a:solidFill>
              <a:latin typeface="Dosis"/>
              <a:ea typeface="Dosis"/>
              <a:cs typeface="Dosis"/>
              <a:sym typeface="Dosis"/>
            </a:endParaRPr>
          </a:p>
          <a:p>
            <a:pPr marL="0" lvl="0" indent="0" algn="r" rtl="0">
              <a:spcBef>
                <a:spcPts val="600"/>
              </a:spcBef>
              <a:spcAft>
                <a:spcPts val="0"/>
              </a:spcAft>
              <a:buNone/>
            </a:pPr>
            <a:r>
              <a:rPr lang="en" sz="1400" i="0">
                <a:solidFill>
                  <a:schemeClr val="accent2"/>
                </a:solidFill>
                <a:latin typeface="Dosis"/>
                <a:ea typeface="Dosis"/>
                <a:cs typeface="Dosis"/>
                <a:sym typeface="Dosis"/>
              </a:rPr>
              <a:t>(Smith, MacGregor, Matthews, &amp; Gabelnick, 2004, p. 67)</a:t>
            </a:r>
            <a:endParaRPr>
              <a:solidFill>
                <a:schemeClr val="accent2"/>
              </a:solidFill>
            </a:endParaRPr>
          </a:p>
        </p:txBody>
      </p:sp>
      <p:sp>
        <p:nvSpPr>
          <p:cNvPr id="135" name="Google Shape;135;p27"/>
          <p:cNvSpPr txBox="1">
            <a:spLocks noGrp="1"/>
          </p:cNvSpPr>
          <p:nvPr>
            <p:ph type="sldNum" idx="12"/>
          </p:nvPr>
        </p:nvSpPr>
        <p:spPr>
          <a:xfrm>
            <a:off x="-87" y="4749844"/>
            <a:ext cx="9144000" cy="393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8"/>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Popular Learning Community Models</a:t>
            </a:r>
            <a:endParaRPr sz="2400"/>
          </a:p>
        </p:txBody>
      </p:sp>
      <p:sp>
        <p:nvSpPr>
          <p:cNvPr id="141" name="Google Shape;141;p28"/>
          <p:cNvSpPr txBox="1">
            <a:spLocks noGrp="1"/>
          </p:cNvSpPr>
          <p:nvPr>
            <p:ph type="body" idx="1"/>
          </p:nvPr>
        </p:nvSpPr>
        <p:spPr>
          <a:xfrm>
            <a:off x="747925" y="1086225"/>
            <a:ext cx="3805800" cy="16050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t>Linked or Paired Courses</a:t>
            </a:r>
            <a:endParaRPr b="1"/>
          </a:p>
          <a:p>
            <a:pPr marL="457200" lvl="0" indent="-317500" algn="l" rtl="0">
              <a:lnSpc>
                <a:spcPct val="115000"/>
              </a:lnSpc>
              <a:spcBef>
                <a:spcPts val="0"/>
              </a:spcBef>
              <a:spcAft>
                <a:spcPts val="0"/>
              </a:spcAft>
              <a:buSzPts val="1400"/>
              <a:buChar char="◎"/>
            </a:pPr>
            <a:r>
              <a:rPr lang="en" sz="1400"/>
              <a:t>Links a cohort of 30 or fewer students together in 2 courses</a:t>
            </a:r>
            <a:endParaRPr sz="1400"/>
          </a:p>
          <a:p>
            <a:pPr marL="457200" lvl="0" indent="-317500" algn="l" rtl="0">
              <a:lnSpc>
                <a:spcPct val="115000"/>
              </a:lnSpc>
              <a:spcBef>
                <a:spcPts val="0"/>
              </a:spcBef>
              <a:spcAft>
                <a:spcPts val="0"/>
              </a:spcAft>
              <a:buSzPts val="1400"/>
              <a:buChar char="◎"/>
            </a:pPr>
            <a:r>
              <a:rPr lang="en" sz="1400"/>
              <a:t>Usually offered using block-scheduling</a:t>
            </a:r>
            <a:endParaRPr sz="1400"/>
          </a:p>
          <a:p>
            <a:pPr marL="457200" lvl="0" indent="-317500" algn="l" rtl="0">
              <a:lnSpc>
                <a:spcPct val="115000"/>
              </a:lnSpc>
              <a:spcBef>
                <a:spcPts val="0"/>
              </a:spcBef>
              <a:spcAft>
                <a:spcPts val="0"/>
              </a:spcAft>
              <a:buSzPts val="1400"/>
              <a:buChar char="◎"/>
            </a:pPr>
            <a:r>
              <a:rPr lang="en" sz="1400"/>
              <a:t>Clusters link more than 2 courses</a:t>
            </a:r>
            <a:endParaRPr sz="1400"/>
          </a:p>
        </p:txBody>
      </p:sp>
      <p:sp>
        <p:nvSpPr>
          <p:cNvPr id="142" name="Google Shape;142;p28"/>
          <p:cNvSpPr txBox="1">
            <a:spLocks noGrp="1"/>
          </p:cNvSpPr>
          <p:nvPr>
            <p:ph type="body" idx="3"/>
          </p:nvPr>
        </p:nvSpPr>
        <p:spPr>
          <a:xfrm>
            <a:off x="4553692" y="1086225"/>
            <a:ext cx="3582300" cy="130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Freshman or Student </a:t>
            </a:r>
            <a:endParaRPr b="1"/>
          </a:p>
          <a:p>
            <a:pPr marL="0" lvl="0" indent="0" algn="l" rtl="0">
              <a:spcBef>
                <a:spcPts val="0"/>
              </a:spcBef>
              <a:spcAft>
                <a:spcPts val="0"/>
              </a:spcAft>
              <a:buNone/>
            </a:pPr>
            <a:r>
              <a:rPr lang="en" b="1"/>
              <a:t>Interest Groups</a:t>
            </a:r>
            <a:endParaRPr b="1"/>
          </a:p>
          <a:p>
            <a:pPr marL="457200" lvl="0" indent="-317500" algn="l" rtl="0">
              <a:lnSpc>
                <a:spcPct val="115000"/>
              </a:lnSpc>
              <a:spcBef>
                <a:spcPts val="0"/>
              </a:spcBef>
              <a:spcAft>
                <a:spcPts val="0"/>
              </a:spcAft>
              <a:buSzPts val="1400"/>
              <a:buChar char="◎"/>
            </a:pPr>
            <a:r>
              <a:rPr lang="en" sz="1400"/>
              <a:t>More common with large universities</a:t>
            </a:r>
            <a:endParaRPr sz="1400"/>
          </a:p>
          <a:p>
            <a:pPr marL="457200" lvl="0" indent="-317500" algn="l" rtl="0">
              <a:lnSpc>
                <a:spcPct val="115000"/>
              </a:lnSpc>
              <a:spcBef>
                <a:spcPts val="0"/>
              </a:spcBef>
              <a:spcAft>
                <a:spcPts val="0"/>
              </a:spcAft>
              <a:buSzPts val="1400"/>
              <a:buChar char="◎"/>
            </a:pPr>
            <a:r>
              <a:rPr lang="en" sz="1400"/>
              <a:t>Creates subsections of cohorts  from larger course enrollments</a:t>
            </a:r>
            <a:endParaRPr sz="1400"/>
          </a:p>
          <a:p>
            <a:pPr marL="457200" lvl="0" indent="-317500" algn="l" rtl="0">
              <a:lnSpc>
                <a:spcPct val="115000"/>
              </a:lnSpc>
              <a:spcBef>
                <a:spcPts val="0"/>
              </a:spcBef>
              <a:spcAft>
                <a:spcPts val="0"/>
              </a:spcAft>
              <a:buSzPts val="1400"/>
              <a:buChar char="◎"/>
            </a:pPr>
            <a:r>
              <a:rPr lang="en" sz="1400"/>
              <a:t>Peer advisor/mentor</a:t>
            </a:r>
            <a:endParaRPr sz="1400"/>
          </a:p>
        </p:txBody>
      </p:sp>
      <p:sp>
        <p:nvSpPr>
          <p:cNvPr id="143" name="Google Shape;143;p28"/>
          <p:cNvSpPr txBox="1">
            <a:spLocks noGrp="1"/>
          </p:cNvSpPr>
          <p:nvPr>
            <p:ph type="body" idx="1"/>
          </p:nvPr>
        </p:nvSpPr>
        <p:spPr>
          <a:xfrm>
            <a:off x="4662225" y="2873300"/>
            <a:ext cx="3805800" cy="130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Team Taught or </a:t>
            </a:r>
            <a:endParaRPr b="1"/>
          </a:p>
          <a:p>
            <a:pPr marL="0" lvl="0" indent="0" algn="l" rtl="0">
              <a:spcBef>
                <a:spcPts val="0"/>
              </a:spcBef>
              <a:spcAft>
                <a:spcPts val="0"/>
              </a:spcAft>
              <a:buNone/>
            </a:pPr>
            <a:r>
              <a:rPr lang="en" b="1"/>
              <a:t>Coordinated Studies Programs</a:t>
            </a:r>
            <a:endParaRPr b="1"/>
          </a:p>
          <a:p>
            <a:pPr marL="457200" lvl="0" indent="-317500" algn="l" rtl="0">
              <a:lnSpc>
                <a:spcPct val="115000"/>
              </a:lnSpc>
              <a:spcBef>
                <a:spcPts val="0"/>
              </a:spcBef>
              <a:spcAft>
                <a:spcPts val="0"/>
              </a:spcAft>
              <a:buSzPts val="1400"/>
              <a:buChar char="◎"/>
            </a:pPr>
            <a:r>
              <a:rPr lang="en" sz="1400"/>
              <a:t>Enrolls larger cohorts of students into 2 to 5 shared courses across disciplines.</a:t>
            </a:r>
            <a:endParaRPr sz="1400"/>
          </a:p>
          <a:p>
            <a:pPr marL="457200" lvl="0" indent="-317500" algn="l" rtl="0">
              <a:lnSpc>
                <a:spcPct val="115000"/>
              </a:lnSpc>
              <a:spcBef>
                <a:spcPts val="0"/>
              </a:spcBef>
              <a:spcAft>
                <a:spcPts val="0"/>
              </a:spcAft>
              <a:buSzPts val="1400"/>
              <a:buChar char="◎"/>
            </a:pPr>
            <a:r>
              <a:rPr lang="en" sz="1400"/>
              <a:t>Team-taught by 2 or more faculty members</a:t>
            </a:r>
            <a:endParaRPr sz="1400"/>
          </a:p>
          <a:p>
            <a:pPr marL="0" lvl="0" indent="0" algn="l" rtl="0">
              <a:spcBef>
                <a:spcPts val="600"/>
              </a:spcBef>
              <a:spcAft>
                <a:spcPts val="0"/>
              </a:spcAft>
              <a:buNone/>
            </a:pPr>
            <a:endParaRPr sz="1200"/>
          </a:p>
        </p:txBody>
      </p:sp>
      <p:sp>
        <p:nvSpPr>
          <p:cNvPr id="144" name="Google Shape;144;p28"/>
          <p:cNvSpPr txBox="1">
            <a:spLocks noGrp="1"/>
          </p:cNvSpPr>
          <p:nvPr>
            <p:ph type="body" idx="3"/>
          </p:nvPr>
        </p:nvSpPr>
        <p:spPr>
          <a:xfrm>
            <a:off x="747917" y="2820287"/>
            <a:ext cx="3582300" cy="13050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t>Residence-based or Living Learning Communities</a:t>
            </a:r>
            <a:endParaRPr b="1"/>
          </a:p>
          <a:p>
            <a:pPr marL="457200" lvl="0" indent="-317500" algn="l" rtl="0">
              <a:spcBef>
                <a:spcPts val="600"/>
              </a:spcBef>
              <a:spcAft>
                <a:spcPts val="0"/>
              </a:spcAft>
              <a:buSzPts val="1400"/>
              <a:buChar char="◎"/>
            </a:pPr>
            <a:r>
              <a:rPr lang="en" sz="1400"/>
              <a:t>Enrolled in courses together and live together </a:t>
            </a:r>
            <a:endParaRPr sz="1400"/>
          </a:p>
          <a:p>
            <a:pPr marL="0" lvl="0" indent="0" algn="l" rtl="0">
              <a:spcBef>
                <a:spcPts val="600"/>
              </a:spcBef>
              <a:spcAft>
                <a:spcPts val="0"/>
              </a:spcAft>
              <a:buNone/>
            </a:pPr>
            <a:endParaRPr sz="1200"/>
          </a:p>
        </p:txBody>
      </p:sp>
      <p:sp>
        <p:nvSpPr>
          <p:cNvPr id="145" name="Google Shape;145;p28"/>
          <p:cNvSpPr txBox="1">
            <a:spLocks noGrp="1"/>
          </p:cNvSpPr>
          <p:nvPr>
            <p:ph type="sldNum" idx="12"/>
          </p:nvPr>
        </p:nvSpPr>
        <p:spPr>
          <a:xfrm>
            <a:off x="8468019" y="4660387"/>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a:p>
        </p:txBody>
      </p:sp>
      <p:sp>
        <p:nvSpPr>
          <p:cNvPr id="146" name="Google Shape;146;p28"/>
          <p:cNvSpPr txBox="1"/>
          <p:nvPr/>
        </p:nvSpPr>
        <p:spPr>
          <a:xfrm>
            <a:off x="3679800" y="4660375"/>
            <a:ext cx="4924500" cy="393600"/>
          </a:xfrm>
          <a:prstGeom prst="rect">
            <a:avLst/>
          </a:prstGeom>
          <a:noFill/>
          <a:ln>
            <a:noFill/>
          </a:ln>
        </p:spPr>
        <p:txBody>
          <a:bodyPr spcFirstLastPara="1" wrap="square" lIns="91425" tIns="91425" rIns="91425" bIns="91425" anchor="t" anchorCtr="0">
            <a:noAutofit/>
          </a:bodyPr>
          <a:lstStyle/>
          <a:p>
            <a:pPr marL="0" lvl="0" indent="-19050" algn="l" rtl="0">
              <a:lnSpc>
                <a:spcPct val="100000"/>
              </a:lnSpc>
              <a:spcBef>
                <a:spcPts val="0"/>
              </a:spcBef>
              <a:spcAft>
                <a:spcPts val="0"/>
              </a:spcAft>
              <a:buNone/>
            </a:pPr>
            <a:r>
              <a:rPr lang="en" sz="1100"/>
              <a:t>(Gabelnick, MacGregor, Mathews, &amp; Smith, 1990; </a:t>
            </a:r>
            <a:r>
              <a:rPr lang="en" sz="1200">
                <a:latin typeface="Times New Roman"/>
                <a:ea typeface="Times New Roman"/>
                <a:cs typeface="Times New Roman"/>
                <a:sym typeface="Times New Roman"/>
              </a:rPr>
              <a:t>Jones, Laufgraben, &amp; Morris, 2006; </a:t>
            </a:r>
            <a:r>
              <a:rPr lang="en" sz="1100"/>
              <a:t>Levine-Laufgraben, 2005)</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29"/>
          <p:cNvPicPr preferRelativeResize="0"/>
          <p:nvPr/>
        </p:nvPicPr>
        <p:blipFill>
          <a:blip r:embed="rId3">
            <a:alphaModFix/>
          </a:blip>
          <a:stretch>
            <a:fillRect/>
          </a:stretch>
        </p:blipFill>
        <p:spPr>
          <a:xfrm>
            <a:off x="0" y="10"/>
            <a:ext cx="9144000" cy="2657231"/>
          </a:xfrm>
          <a:prstGeom prst="rect">
            <a:avLst/>
          </a:prstGeom>
          <a:noFill/>
          <a:ln>
            <a:noFill/>
          </a:ln>
        </p:spPr>
      </p:pic>
      <p:sp>
        <p:nvSpPr>
          <p:cNvPr id="152" name="Google Shape;152;p29"/>
          <p:cNvSpPr txBox="1">
            <a:spLocks noGrp="1"/>
          </p:cNvSpPr>
          <p:nvPr>
            <p:ph type="title"/>
          </p:nvPr>
        </p:nvSpPr>
        <p:spPr>
          <a:xfrm>
            <a:off x="180225" y="1869145"/>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b="1">
                <a:solidFill>
                  <a:srgbClr val="FFD966"/>
                </a:solidFill>
              </a:rPr>
              <a:t>Florida Southern College </a:t>
            </a:r>
            <a:endParaRPr sz="3000" b="1">
              <a:solidFill>
                <a:srgbClr val="FFD966"/>
              </a:solidFill>
            </a:endParaRPr>
          </a:p>
        </p:txBody>
      </p:sp>
      <p:sp>
        <p:nvSpPr>
          <p:cNvPr id="153" name="Google Shape;153;p29"/>
          <p:cNvSpPr txBox="1">
            <a:spLocks noGrp="1"/>
          </p:cNvSpPr>
          <p:nvPr>
            <p:ph type="body" idx="1"/>
          </p:nvPr>
        </p:nvSpPr>
        <p:spPr>
          <a:xfrm>
            <a:off x="1367950" y="2657250"/>
            <a:ext cx="3700800" cy="2246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a:t>Who we are:</a:t>
            </a:r>
            <a:endParaRPr sz="1800"/>
          </a:p>
          <a:p>
            <a:pPr marL="457200" lvl="0" indent="-342900" algn="l" rtl="0">
              <a:spcBef>
                <a:spcPts val="600"/>
              </a:spcBef>
              <a:spcAft>
                <a:spcPts val="0"/>
              </a:spcAft>
              <a:buSzPts val="1800"/>
              <a:buChar char="●"/>
            </a:pPr>
            <a:r>
              <a:rPr lang="en" sz="1800"/>
              <a:t>2633 undergrads</a:t>
            </a:r>
            <a:endParaRPr sz="1800"/>
          </a:p>
          <a:p>
            <a:pPr marL="457200" lvl="0" indent="-342900" algn="l" rtl="0">
              <a:spcBef>
                <a:spcPts val="0"/>
              </a:spcBef>
              <a:spcAft>
                <a:spcPts val="0"/>
              </a:spcAft>
              <a:buSzPts val="1800"/>
              <a:buChar char="●"/>
            </a:pPr>
            <a:r>
              <a:rPr lang="en" sz="1800"/>
              <a:t>Private undergraduate teaching college</a:t>
            </a:r>
            <a:endParaRPr sz="1800"/>
          </a:p>
          <a:p>
            <a:pPr marL="457200" lvl="0" indent="-342900" algn="l" rtl="0">
              <a:spcBef>
                <a:spcPts val="0"/>
              </a:spcBef>
              <a:spcAft>
                <a:spcPts val="0"/>
              </a:spcAft>
              <a:buSzPts val="1800"/>
              <a:buChar char="●"/>
            </a:pPr>
            <a:r>
              <a:rPr lang="en" sz="1800"/>
              <a:t>149 faculty members</a:t>
            </a:r>
            <a:endParaRPr sz="1800"/>
          </a:p>
          <a:p>
            <a:pPr marL="457200" lvl="0" indent="-342900" algn="l" rtl="0">
              <a:spcBef>
                <a:spcPts val="0"/>
              </a:spcBef>
              <a:spcAft>
                <a:spcPts val="0"/>
              </a:spcAft>
              <a:buSzPts val="1800"/>
              <a:buChar char="●"/>
            </a:pPr>
            <a:r>
              <a:rPr lang="en" sz="1800"/>
              <a:t>70+ majors</a:t>
            </a:r>
            <a:endParaRPr sz="1800"/>
          </a:p>
          <a:p>
            <a:pPr marL="457200" lvl="0" indent="-342900" algn="l" rtl="0">
              <a:spcBef>
                <a:spcPts val="0"/>
              </a:spcBef>
              <a:spcAft>
                <a:spcPts val="0"/>
              </a:spcAft>
              <a:buSzPts val="1800"/>
              <a:buChar char="●"/>
            </a:pPr>
            <a:r>
              <a:rPr lang="en" sz="1800"/>
              <a:t>Demographics</a:t>
            </a:r>
            <a:endParaRPr sz="1800"/>
          </a:p>
          <a:p>
            <a:pPr marL="457200" lvl="0" indent="-342900" algn="l" rtl="0">
              <a:spcBef>
                <a:spcPts val="0"/>
              </a:spcBef>
              <a:spcAft>
                <a:spcPts val="0"/>
              </a:spcAft>
              <a:buSzPts val="1800"/>
              <a:buChar char="●"/>
            </a:pPr>
            <a:endParaRPr sz="1800"/>
          </a:p>
        </p:txBody>
      </p:sp>
      <p:sp>
        <p:nvSpPr>
          <p:cNvPr id="154" name="Google Shape;154;p29"/>
          <p:cNvSpPr txBox="1">
            <a:spLocks noGrp="1"/>
          </p:cNvSpPr>
          <p:nvPr>
            <p:ph type="body" idx="1"/>
          </p:nvPr>
        </p:nvSpPr>
        <p:spPr>
          <a:xfrm>
            <a:off x="4922725" y="2657250"/>
            <a:ext cx="4055100" cy="2246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a:t>Curriculum &amp; instruction:</a:t>
            </a:r>
            <a:endParaRPr sz="1800"/>
          </a:p>
          <a:p>
            <a:pPr marL="457200" lvl="0" indent="-342900" algn="l" rtl="0">
              <a:spcBef>
                <a:spcPts val="600"/>
              </a:spcBef>
              <a:spcAft>
                <a:spcPts val="0"/>
              </a:spcAft>
              <a:buSzPts val="1800"/>
              <a:buChar char="●"/>
            </a:pPr>
            <a:r>
              <a:rPr lang="en" sz="1800"/>
              <a:t>Experiential learning </a:t>
            </a:r>
            <a:endParaRPr sz="1800"/>
          </a:p>
          <a:p>
            <a:pPr marL="457200" lvl="0" indent="-342900" algn="l" rtl="0">
              <a:spcBef>
                <a:spcPts val="0"/>
              </a:spcBef>
              <a:spcAft>
                <a:spcPts val="0"/>
              </a:spcAft>
              <a:buSzPts val="1800"/>
              <a:buChar char="●"/>
            </a:pPr>
            <a:r>
              <a:rPr lang="en" sz="1800"/>
              <a:t>Internships</a:t>
            </a:r>
            <a:endParaRPr sz="1800"/>
          </a:p>
          <a:p>
            <a:pPr marL="457200" lvl="0" indent="-342900" algn="l" rtl="0">
              <a:spcBef>
                <a:spcPts val="0"/>
              </a:spcBef>
              <a:spcAft>
                <a:spcPts val="0"/>
              </a:spcAft>
              <a:buSzPts val="1800"/>
              <a:buChar char="●"/>
            </a:pPr>
            <a:r>
              <a:rPr lang="en" sz="1800"/>
              <a:t>"Junior Journeys"</a:t>
            </a:r>
            <a:endParaRPr sz="1800"/>
          </a:p>
          <a:p>
            <a:pPr marL="457200" lvl="0" indent="-342900" algn="l" rtl="0">
              <a:spcBef>
                <a:spcPts val="0"/>
              </a:spcBef>
              <a:spcAft>
                <a:spcPts val="0"/>
              </a:spcAft>
              <a:buSzPts val="1800"/>
              <a:buChar char="●"/>
            </a:pPr>
            <a:r>
              <a:rPr lang="en" sz="1800"/>
              <a:t>Advising</a:t>
            </a:r>
            <a:endParaRPr sz="1800"/>
          </a:p>
          <a:p>
            <a:pPr marL="457200" lvl="0" indent="-342900" algn="l" rtl="0">
              <a:spcBef>
                <a:spcPts val="0"/>
              </a:spcBef>
              <a:spcAft>
                <a:spcPts val="0"/>
              </a:spcAft>
              <a:buSzPts val="1800"/>
              <a:buChar char="●"/>
            </a:pPr>
            <a:r>
              <a:rPr lang="en" sz="1800"/>
              <a:t>Research</a:t>
            </a:r>
            <a:endParaRPr sz="1800"/>
          </a:p>
          <a:p>
            <a:pPr marL="457200" lvl="0" indent="-342900" algn="l" rtl="0">
              <a:spcBef>
                <a:spcPts val="0"/>
              </a:spcBef>
              <a:spcAft>
                <a:spcPts val="0"/>
              </a:spcAft>
              <a:buSzPts val="1800"/>
              <a:buChar char="●"/>
            </a:pPr>
            <a:r>
              <a:rPr lang="en" sz="1800"/>
              <a:t>Passport Program - 5 Categories</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0"/>
          <p:cNvSpPr/>
          <p:nvPr/>
        </p:nvSpPr>
        <p:spPr>
          <a:xfrm>
            <a:off x="4806450" y="1016725"/>
            <a:ext cx="3448200" cy="33093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0" name="Google Shape;160;p30"/>
          <p:cNvCxnSpPr/>
          <p:nvPr/>
        </p:nvCxnSpPr>
        <p:spPr>
          <a:xfrm rot="10800000" flipH="1">
            <a:off x="6793191" y="367851"/>
            <a:ext cx="638700" cy="1419600"/>
          </a:xfrm>
          <a:prstGeom prst="straightConnector1">
            <a:avLst/>
          </a:prstGeom>
          <a:noFill/>
          <a:ln w="9525" cap="flat" cmpd="sng">
            <a:solidFill>
              <a:srgbClr val="CFD8DC"/>
            </a:solidFill>
            <a:prstDash val="solid"/>
            <a:round/>
            <a:headEnd type="none" w="med" len="med"/>
            <a:tailEnd type="none" w="med" len="med"/>
          </a:ln>
        </p:spPr>
      </p:cxnSp>
      <p:cxnSp>
        <p:nvCxnSpPr>
          <p:cNvPr id="161" name="Google Shape;161;p30"/>
          <p:cNvCxnSpPr/>
          <p:nvPr/>
        </p:nvCxnSpPr>
        <p:spPr>
          <a:xfrm rot="10800000" flipH="1">
            <a:off x="7194765" y="1515796"/>
            <a:ext cx="1377600" cy="570900"/>
          </a:xfrm>
          <a:prstGeom prst="straightConnector1">
            <a:avLst/>
          </a:prstGeom>
          <a:noFill/>
          <a:ln w="9525" cap="flat" cmpd="sng">
            <a:solidFill>
              <a:srgbClr val="CFD8DC"/>
            </a:solidFill>
            <a:prstDash val="solid"/>
            <a:round/>
            <a:headEnd type="none" w="med" len="med"/>
            <a:tailEnd type="none" w="med" len="med"/>
          </a:ln>
        </p:spPr>
      </p:cxnSp>
      <p:cxnSp>
        <p:nvCxnSpPr>
          <p:cNvPr id="162" name="Google Shape;162;p30"/>
          <p:cNvCxnSpPr/>
          <p:nvPr/>
        </p:nvCxnSpPr>
        <p:spPr>
          <a:xfrm rot="10800000" flipH="1">
            <a:off x="7068779" y="1169826"/>
            <a:ext cx="716400" cy="806100"/>
          </a:xfrm>
          <a:prstGeom prst="straightConnector1">
            <a:avLst/>
          </a:prstGeom>
          <a:noFill/>
          <a:ln w="9525" cap="flat" cmpd="sng">
            <a:solidFill>
              <a:srgbClr val="CFD8DC"/>
            </a:solidFill>
            <a:prstDash val="solid"/>
            <a:round/>
            <a:headEnd type="none" w="med" len="med"/>
            <a:tailEnd type="none" w="med" len="med"/>
          </a:ln>
        </p:spPr>
      </p:cxnSp>
      <p:sp>
        <p:nvSpPr>
          <p:cNvPr id="163" name="Google Shape;163;p30"/>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a:t>
            </a:fld>
            <a:endParaRPr/>
          </a:p>
        </p:txBody>
      </p:sp>
      <p:pic>
        <p:nvPicPr>
          <p:cNvPr id="164" name="Google Shape;164;p30"/>
          <p:cNvPicPr preferRelativeResize="0"/>
          <p:nvPr/>
        </p:nvPicPr>
        <p:blipFill rotWithShape="1">
          <a:blip r:embed="rId3">
            <a:alphaModFix/>
          </a:blip>
          <a:srcRect l="4494" t="2107" r="29310" b="2097"/>
          <a:stretch/>
        </p:blipFill>
        <p:spPr>
          <a:xfrm>
            <a:off x="4806450" y="1025699"/>
            <a:ext cx="3850500" cy="3715200"/>
          </a:xfrm>
          <a:prstGeom prst="ellipse">
            <a:avLst/>
          </a:prstGeom>
          <a:noFill/>
          <a:ln>
            <a:noFill/>
          </a:ln>
        </p:spPr>
      </p:pic>
      <p:sp>
        <p:nvSpPr>
          <p:cNvPr id="165" name="Google Shape;165;p30"/>
          <p:cNvSpPr txBox="1">
            <a:spLocks noGrp="1"/>
          </p:cNvSpPr>
          <p:nvPr>
            <p:ph type="title"/>
          </p:nvPr>
        </p:nvSpPr>
        <p:spPr>
          <a:xfrm>
            <a:off x="469725" y="444025"/>
            <a:ext cx="8398800" cy="57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FSC Learning Community Snapshot</a:t>
            </a:r>
            <a:endParaRPr sz="3000"/>
          </a:p>
        </p:txBody>
      </p:sp>
      <p:sp>
        <p:nvSpPr>
          <p:cNvPr id="166" name="Google Shape;166;p30"/>
          <p:cNvSpPr txBox="1">
            <a:spLocks noGrp="1"/>
          </p:cNvSpPr>
          <p:nvPr>
            <p:ph type="body" idx="1"/>
          </p:nvPr>
        </p:nvSpPr>
        <p:spPr>
          <a:xfrm>
            <a:off x="469725" y="1152475"/>
            <a:ext cx="4565700" cy="3525900"/>
          </a:xfrm>
          <a:prstGeom prst="rect">
            <a:avLst/>
          </a:prstGeom>
        </p:spPr>
        <p:txBody>
          <a:bodyPr spcFirstLastPara="1" wrap="square" lIns="91425" tIns="91425" rIns="91425" bIns="91425" anchor="t" anchorCtr="0">
            <a:noAutofit/>
          </a:bodyPr>
          <a:lstStyle/>
          <a:p>
            <a:pPr marL="457200" lvl="0" indent="-368300" algn="l" rtl="0">
              <a:spcBef>
                <a:spcPts val="600"/>
              </a:spcBef>
              <a:spcAft>
                <a:spcPts val="0"/>
              </a:spcAft>
              <a:buSzPts val="2200"/>
              <a:buChar char="●"/>
            </a:pPr>
            <a:r>
              <a:rPr lang="en" sz="2200"/>
              <a:t>~720 first year students</a:t>
            </a:r>
            <a:endParaRPr sz="2200"/>
          </a:p>
          <a:p>
            <a:pPr marL="457200" lvl="0" indent="-368300" algn="l" rtl="0">
              <a:spcBef>
                <a:spcPts val="0"/>
              </a:spcBef>
              <a:spcAft>
                <a:spcPts val="0"/>
              </a:spcAft>
              <a:buSzPts val="2200"/>
              <a:buChar char="●"/>
            </a:pPr>
            <a:r>
              <a:rPr lang="en" sz="2200"/>
              <a:t>All 1st year students placed into LC</a:t>
            </a:r>
            <a:endParaRPr sz="2200"/>
          </a:p>
          <a:p>
            <a:pPr marL="457200" lvl="0" indent="-368300" algn="l" rtl="0">
              <a:spcBef>
                <a:spcPts val="0"/>
              </a:spcBef>
              <a:spcAft>
                <a:spcPts val="0"/>
              </a:spcAft>
              <a:buSzPts val="2200"/>
              <a:buChar char="●"/>
            </a:pPr>
            <a:r>
              <a:rPr lang="en" sz="2200"/>
              <a:t>LC model varies across campus</a:t>
            </a:r>
            <a:endParaRPr sz="2200"/>
          </a:p>
          <a:p>
            <a:pPr marL="457200" lvl="0" indent="-368300" algn="l" rtl="0">
              <a:spcBef>
                <a:spcPts val="0"/>
              </a:spcBef>
              <a:spcAft>
                <a:spcPts val="0"/>
              </a:spcAft>
              <a:buSzPts val="2200"/>
              <a:buChar char="●"/>
            </a:pPr>
            <a:r>
              <a:rPr lang="en" sz="2200"/>
              <a:t>Departments vary in student number</a:t>
            </a:r>
            <a:endParaRPr sz="2200"/>
          </a:p>
          <a:p>
            <a:pPr marL="914400" lvl="1" indent="-368300" algn="l" rtl="0">
              <a:spcBef>
                <a:spcPts val="0"/>
              </a:spcBef>
              <a:spcAft>
                <a:spcPts val="0"/>
              </a:spcAft>
              <a:buSzPts val="2200"/>
              <a:buChar char="○"/>
            </a:pPr>
            <a:r>
              <a:rPr lang="en" sz="2200"/>
              <a:t>~100s</a:t>
            </a:r>
            <a:endParaRPr sz="2200"/>
          </a:p>
          <a:p>
            <a:pPr marL="914400" lvl="1" indent="-368300" algn="l" rtl="0">
              <a:spcBef>
                <a:spcPts val="0"/>
              </a:spcBef>
              <a:spcAft>
                <a:spcPts val="0"/>
              </a:spcAft>
              <a:buSzPts val="2200"/>
              <a:buChar char="○"/>
            </a:pPr>
            <a:r>
              <a:rPr lang="en" sz="2200"/>
              <a:t>~10s</a:t>
            </a:r>
            <a:endParaRPr sz="22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1"/>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a:t>
            </a:fld>
            <a:endParaRPr/>
          </a:p>
        </p:txBody>
      </p:sp>
      <p:sp>
        <p:nvSpPr>
          <p:cNvPr id="172" name="Google Shape;172;p31"/>
          <p:cNvSpPr txBox="1">
            <a:spLocks noGrp="1"/>
          </p:cNvSpPr>
          <p:nvPr>
            <p:ph type="title"/>
          </p:nvPr>
        </p:nvSpPr>
        <p:spPr>
          <a:xfrm>
            <a:off x="747925" y="225025"/>
            <a:ext cx="73482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Psychology  Learning Communities</a:t>
            </a:r>
            <a:endParaRPr sz="3000"/>
          </a:p>
        </p:txBody>
      </p:sp>
      <p:sp>
        <p:nvSpPr>
          <p:cNvPr id="173" name="Google Shape;173;p31"/>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a:t>
            </a:fld>
            <a:endParaRPr/>
          </a:p>
        </p:txBody>
      </p:sp>
      <p:sp>
        <p:nvSpPr>
          <p:cNvPr id="174" name="Google Shape;174;p31"/>
          <p:cNvSpPr txBox="1">
            <a:spLocks noGrp="1"/>
          </p:cNvSpPr>
          <p:nvPr>
            <p:ph type="body" idx="1"/>
          </p:nvPr>
        </p:nvSpPr>
        <p:spPr>
          <a:xfrm>
            <a:off x="311700" y="1152475"/>
            <a:ext cx="4655700" cy="34164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SzPts val="2400"/>
              <a:buChar char="◎"/>
            </a:pPr>
            <a:r>
              <a:rPr lang="en"/>
              <a:t>Inaugural Learning Community </a:t>
            </a:r>
            <a:endParaRPr/>
          </a:p>
          <a:p>
            <a:pPr marL="457200" lvl="0" indent="-381000" algn="l" rtl="0">
              <a:spcBef>
                <a:spcPts val="0"/>
              </a:spcBef>
              <a:spcAft>
                <a:spcPts val="0"/>
              </a:spcAft>
              <a:buSzPts val="2400"/>
              <a:buChar char="◎"/>
            </a:pPr>
            <a:r>
              <a:rPr lang="en" sz="2400"/>
              <a:t>2 Learning communities (15-20 students each)</a:t>
            </a:r>
            <a:endParaRPr sz="2400"/>
          </a:p>
          <a:p>
            <a:pPr marL="914400" lvl="1" indent="-342900" algn="l" rtl="0">
              <a:spcBef>
                <a:spcPts val="0"/>
              </a:spcBef>
              <a:spcAft>
                <a:spcPts val="0"/>
              </a:spcAft>
              <a:buSzPts val="1800"/>
              <a:buChar char="○"/>
            </a:pPr>
            <a:r>
              <a:rPr lang="en" sz="1800"/>
              <a:t>Paired courses </a:t>
            </a:r>
            <a:endParaRPr sz="1800"/>
          </a:p>
          <a:p>
            <a:pPr marL="1143000" lvl="2" indent="-292100" algn="l" rtl="0">
              <a:spcBef>
                <a:spcPts val="0"/>
              </a:spcBef>
              <a:spcAft>
                <a:spcPts val="0"/>
              </a:spcAft>
              <a:buSzPts val="1000"/>
              <a:buChar char="◉"/>
            </a:pPr>
            <a:r>
              <a:rPr lang="en" sz="1800"/>
              <a:t>Psych of the Natural World &amp; Psych of the Social World</a:t>
            </a:r>
            <a:endParaRPr sz="1800"/>
          </a:p>
          <a:p>
            <a:pPr marL="914400" lvl="1" indent="-342900" algn="l" rtl="0">
              <a:spcBef>
                <a:spcPts val="0"/>
              </a:spcBef>
              <a:spcAft>
                <a:spcPts val="0"/>
              </a:spcAft>
              <a:buSzPts val="1800"/>
              <a:buChar char="○"/>
            </a:pPr>
            <a:r>
              <a:rPr lang="en" sz="1800"/>
              <a:t>4 different faculty</a:t>
            </a:r>
            <a:endParaRPr sz="1800"/>
          </a:p>
          <a:p>
            <a:pPr marL="914400" lvl="1" indent="-342900" algn="l" rtl="0">
              <a:spcBef>
                <a:spcPts val="0"/>
              </a:spcBef>
              <a:spcAft>
                <a:spcPts val="0"/>
              </a:spcAft>
              <a:buSzPts val="1800"/>
              <a:buChar char="○"/>
            </a:pPr>
            <a:r>
              <a:rPr lang="en" sz="1800"/>
              <a:t>3 -  4 meetings per semester outside of class time (Psi Pie Nights)</a:t>
            </a:r>
            <a:endParaRPr sz="1800"/>
          </a:p>
        </p:txBody>
      </p:sp>
      <p:pic>
        <p:nvPicPr>
          <p:cNvPr id="175" name="Google Shape;175;p31"/>
          <p:cNvPicPr preferRelativeResize="0"/>
          <p:nvPr/>
        </p:nvPicPr>
        <p:blipFill rotWithShape="1">
          <a:blip r:embed="rId3">
            <a:alphaModFix/>
          </a:blip>
          <a:srcRect t="14411" r="5177" b="14418"/>
          <a:stretch/>
        </p:blipFill>
        <p:spPr>
          <a:xfrm>
            <a:off x="5032200" y="2280724"/>
            <a:ext cx="3832500" cy="2442000"/>
          </a:xfrm>
          <a:prstGeom prst="snip2DiagRect">
            <a:avLst>
              <a:gd name="adj1" fmla="val 0"/>
              <a:gd name="adj2" fmla="val 16667"/>
            </a:avLst>
          </a:prstGeom>
          <a:noFill/>
          <a:ln w="19050" cap="flat" cmpd="sng">
            <a:solidFill>
              <a:schemeClr val="accent1"/>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2"/>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End-of-Semester Culminating Event</a:t>
            </a:r>
            <a:endParaRPr sz="3000"/>
          </a:p>
        </p:txBody>
      </p:sp>
      <p:sp>
        <p:nvSpPr>
          <p:cNvPr id="181" name="Google Shape;181;p32"/>
          <p:cNvSpPr txBox="1">
            <a:spLocks noGrp="1"/>
          </p:cNvSpPr>
          <p:nvPr>
            <p:ph type="body" idx="1"/>
          </p:nvPr>
        </p:nvSpPr>
        <p:spPr>
          <a:xfrm>
            <a:off x="786150" y="1261700"/>
            <a:ext cx="4248000" cy="35736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SzPts val="2400"/>
              <a:buChar char="◎"/>
            </a:pPr>
            <a:r>
              <a:rPr lang="en" u="sng">
                <a:solidFill>
                  <a:schemeClr val="hlink"/>
                </a:solidFill>
                <a:hlinkClick r:id="rId3"/>
              </a:rPr>
              <a:t>Student Poster Conference</a:t>
            </a:r>
            <a:endParaRPr/>
          </a:p>
          <a:p>
            <a:pPr marL="914400" lvl="1" indent="-355600" algn="l" rtl="0">
              <a:spcBef>
                <a:spcPts val="0"/>
              </a:spcBef>
              <a:spcAft>
                <a:spcPts val="0"/>
              </a:spcAft>
              <a:buSzPts val="2000"/>
              <a:buChar char="○"/>
            </a:pPr>
            <a:r>
              <a:rPr lang="en" sz="2000"/>
              <a:t>Analysis of a film</a:t>
            </a:r>
            <a:endParaRPr sz="2000"/>
          </a:p>
          <a:p>
            <a:pPr marL="914400" lvl="1" indent="-355600" algn="l" rtl="0">
              <a:spcBef>
                <a:spcPts val="0"/>
              </a:spcBef>
              <a:spcAft>
                <a:spcPts val="0"/>
              </a:spcAft>
              <a:buSzPts val="2000"/>
              <a:buChar char="○"/>
            </a:pPr>
            <a:r>
              <a:rPr lang="en" sz="2000"/>
              <a:t>Nature vs. Nurture theme combines content from both courses</a:t>
            </a:r>
            <a:endParaRPr sz="2000"/>
          </a:p>
          <a:p>
            <a:pPr marL="914400" lvl="1" indent="-355600" algn="l" rtl="0">
              <a:spcBef>
                <a:spcPts val="0"/>
              </a:spcBef>
              <a:spcAft>
                <a:spcPts val="0"/>
              </a:spcAft>
              <a:buSzPts val="2000"/>
              <a:buChar char="○"/>
            </a:pPr>
            <a:r>
              <a:rPr lang="en" sz="2000"/>
              <a:t>Business attire</a:t>
            </a:r>
            <a:endParaRPr sz="2000"/>
          </a:p>
          <a:p>
            <a:pPr marL="914400" lvl="1" indent="-355600" algn="l" rtl="0">
              <a:spcBef>
                <a:spcPts val="0"/>
              </a:spcBef>
              <a:spcAft>
                <a:spcPts val="0"/>
              </a:spcAft>
              <a:buSzPts val="2000"/>
              <a:buChar char="○"/>
            </a:pPr>
            <a:r>
              <a:rPr lang="en" sz="2000"/>
              <a:t>Other faculty and students are invited </a:t>
            </a:r>
            <a:endParaRPr sz="2000"/>
          </a:p>
        </p:txBody>
      </p:sp>
      <p:pic>
        <p:nvPicPr>
          <p:cNvPr id="182" name="Google Shape;182;p32"/>
          <p:cNvPicPr preferRelativeResize="0"/>
          <p:nvPr/>
        </p:nvPicPr>
        <p:blipFill>
          <a:blip r:embed="rId4">
            <a:alphaModFix/>
          </a:blip>
          <a:stretch>
            <a:fillRect/>
          </a:stretch>
        </p:blipFill>
        <p:spPr>
          <a:xfrm>
            <a:off x="4938575" y="1874100"/>
            <a:ext cx="3948300" cy="2961300"/>
          </a:xfrm>
          <a:prstGeom prst="snip2DiagRect">
            <a:avLst>
              <a:gd name="adj1" fmla="val 0"/>
              <a:gd name="adj2" fmla="val 16667"/>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33"/>
          <p:cNvPicPr preferRelativeResize="0"/>
          <p:nvPr/>
        </p:nvPicPr>
        <p:blipFill>
          <a:blip r:embed="rId3">
            <a:alphaModFix/>
          </a:blip>
          <a:stretch>
            <a:fillRect/>
          </a:stretch>
        </p:blipFill>
        <p:spPr>
          <a:xfrm>
            <a:off x="1130113" y="0"/>
            <a:ext cx="6883778" cy="51435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4"/>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Biology Learning Communities</a:t>
            </a:r>
            <a:endParaRPr sz="3000"/>
          </a:p>
        </p:txBody>
      </p:sp>
      <p:sp>
        <p:nvSpPr>
          <p:cNvPr id="193" name="Google Shape;193;p34"/>
          <p:cNvSpPr txBox="1">
            <a:spLocks noGrp="1"/>
          </p:cNvSpPr>
          <p:nvPr>
            <p:ph type="body" idx="1"/>
          </p:nvPr>
        </p:nvSpPr>
        <p:spPr>
          <a:xfrm>
            <a:off x="786150" y="1033100"/>
            <a:ext cx="4333800" cy="3573600"/>
          </a:xfrm>
          <a:prstGeom prst="rect">
            <a:avLst/>
          </a:prstGeom>
        </p:spPr>
        <p:txBody>
          <a:bodyPr spcFirstLastPara="1" wrap="square" lIns="91425" tIns="91425" rIns="91425" bIns="91425" anchor="t" anchorCtr="0">
            <a:noAutofit/>
          </a:bodyPr>
          <a:lstStyle/>
          <a:p>
            <a:pPr marL="457200" lvl="0" indent="-368300" algn="l" rtl="0">
              <a:spcBef>
                <a:spcPts val="600"/>
              </a:spcBef>
              <a:spcAft>
                <a:spcPts val="0"/>
              </a:spcAft>
              <a:buSzPts val="2200"/>
              <a:buChar char="◎"/>
            </a:pPr>
            <a:r>
              <a:rPr lang="en" sz="2200"/>
              <a:t>Established Fall 2018</a:t>
            </a:r>
            <a:endParaRPr sz="2200"/>
          </a:p>
          <a:p>
            <a:pPr marL="457200" lvl="0" indent="-368300" algn="l" rtl="0">
              <a:spcBef>
                <a:spcPts val="0"/>
              </a:spcBef>
              <a:spcAft>
                <a:spcPts val="0"/>
              </a:spcAft>
              <a:buSzPts val="2200"/>
              <a:buChar char="◎"/>
            </a:pPr>
            <a:r>
              <a:rPr lang="en" sz="2200"/>
              <a:t>120-150 students divided into 9 sections</a:t>
            </a:r>
            <a:endParaRPr sz="2200"/>
          </a:p>
          <a:p>
            <a:pPr marL="457200" lvl="0" indent="-368300" algn="l" rtl="0">
              <a:spcBef>
                <a:spcPts val="0"/>
              </a:spcBef>
              <a:spcAft>
                <a:spcPts val="0"/>
              </a:spcAft>
              <a:buSzPts val="2200"/>
              <a:buChar char="◎"/>
            </a:pPr>
            <a:r>
              <a:rPr lang="en" sz="2200"/>
              <a:t>Introductory biology lecture and laboratory course paired with a seminar course</a:t>
            </a:r>
            <a:endParaRPr sz="2200"/>
          </a:p>
          <a:p>
            <a:pPr marL="457200" lvl="0" indent="-368300" algn="l" rtl="0">
              <a:spcBef>
                <a:spcPts val="0"/>
              </a:spcBef>
              <a:spcAft>
                <a:spcPts val="0"/>
              </a:spcAft>
              <a:buSzPts val="2200"/>
              <a:buChar char="◎"/>
            </a:pPr>
            <a:r>
              <a:rPr lang="en" sz="2200"/>
              <a:t>Multiple majors within Biology</a:t>
            </a:r>
            <a:endParaRPr sz="2200"/>
          </a:p>
          <a:p>
            <a:pPr marL="914400" lvl="0" indent="0" algn="l" rtl="0">
              <a:spcBef>
                <a:spcPts val="600"/>
              </a:spcBef>
              <a:spcAft>
                <a:spcPts val="0"/>
              </a:spcAft>
              <a:buNone/>
            </a:pPr>
            <a:endParaRPr sz="2200"/>
          </a:p>
        </p:txBody>
      </p:sp>
      <p:sp>
        <p:nvSpPr>
          <p:cNvPr id="194" name="Google Shape;194;p34"/>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11</a:t>
            </a:fld>
            <a:endParaRPr/>
          </a:p>
        </p:txBody>
      </p:sp>
      <p:pic>
        <p:nvPicPr>
          <p:cNvPr id="195" name="Google Shape;195;p34"/>
          <p:cNvPicPr preferRelativeResize="0"/>
          <p:nvPr/>
        </p:nvPicPr>
        <p:blipFill>
          <a:blip r:embed="rId3">
            <a:alphaModFix/>
          </a:blip>
          <a:stretch>
            <a:fillRect/>
          </a:stretch>
        </p:blipFill>
        <p:spPr>
          <a:xfrm>
            <a:off x="5119950" y="1327588"/>
            <a:ext cx="3857453" cy="3105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5"/>
          <p:cNvSpPr txBox="1">
            <a:spLocks noGrp="1"/>
          </p:cNvSpPr>
          <p:nvPr>
            <p:ph type="title"/>
          </p:nvPr>
        </p:nvSpPr>
        <p:spPr>
          <a:xfrm>
            <a:off x="772050" y="505425"/>
            <a:ext cx="2670900" cy="3736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t>Our Students</a:t>
            </a:r>
            <a:endParaRPr sz="3600"/>
          </a:p>
          <a:p>
            <a:pPr marL="0" lvl="0" indent="0" algn="l" rtl="0">
              <a:spcBef>
                <a:spcPts val="0"/>
              </a:spcBef>
              <a:spcAft>
                <a:spcPts val="0"/>
              </a:spcAft>
              <a:buNone/>
            </a:pPr>
            <a:endParaRPr sz="3600"/>
          </a:p>
          <a:p>
            <a:pPr marL="0" lvl="0" indent="0" algn="l" rtl="0">
              <a:spcBef>
                <a:spcPts val="0"/>
              </a:spcBef>
              <a:spcAft>
                <a:spcPts val="0"/>
              </a:spcAft>
              <a:buNone/>
            </a:pPr>
            <a:r>
              <a:rPr lang="en" sz="2400"/>
              <a:t>Survey Monkey,</a:t>
            </a:r>
            <a:endParaRPr sz="2400"/>
          </a:p>
          <a:p>
            <a:pPr marL="0" lvl="0" indent="0" algn="l" rtl="0">
              <a:spcBef>
                <a:spcPts val="0"/>
              </a:spcBef>
              <a:spcAft>
                <a:spcPts val="0"/>
              </a:spcAft>
              <a:buNone/>
            </a:pPr>
            <a:r>
              <a:rPr lang="en" sz="2400"/>
              <a:t>N = 120</a:t>
            </a:r>
            <a:endParaRPr sz="2400"/>
          </a:p>
          <a:p>
            <a:pPr marL="0" lvl="0" indent="0" algn="l" rtl="0">
              <a:spcBef>
                <a:spcPts val="0"/>
              </a:spcBef>
              <a:spcAft>
                <a:spcPts val="0"/>
              </a:spcAft>
              <a:buNone/>
            </a:pPr>
            <a:endParaRPr sz="3600"/>
          </a:p>
        </p:txBody>
      </p:sp>
      <p:pic>
        <p:nvPicPr>
          <p:cNvPr id="201" name="Google Shape;201;p35"/>
          <p:cNvPicPr preferRelativeResize="0"/>
          <p:nvPr/>
        </p:nvPicPr>
        <p:blipFill rotWithShape="1">
          <a:blip r:embed="rId3">
            <a:alphaModFix/>
          </a:blip>
          <a:srcRect l="14284" t="14442" r="34181"/>
          <a:stretch/>
        </p:blipFill>
        <p:spPr>
          <a:xfrm>
            <a:off x="3203525" y="210425"/>
            <a:ext cx="5799851" cy="47226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p36"/>
          <p:cNvPicPr preferRelativeResize="0"/>
          <p:nvPr/>
        </p:nvPicPr>
        <p:blipFill rotWithShape="1">
          <a:blip r:embed="rId3">
            <a:alphaModFix/>
          </a:blip>
          <a:srcRect l="13943" t="10682" r="31631"/>
          <a:stretch/>
        </p:blipFill>
        <p:spPr>
          <a:xfrm rot="-5400000">
            <a:off x="2222181" y="-1024695"/>
            <a:ext cx="4699625" cy="7192876"/>
          </a:xfrm>
          <a:prstGeom prst="rect">
            <a:avLst/>
          </a:prstGeom>
          <a:noFill/>
          <a:ln w="28575" cap="flat" cmpd="sng">
            <a:solidFill>
              <a:srgbClr val="000000"/>
            </a:solidFill>
            <a:prstDash val="solid"/>
            <a:round/>
            <a:headEnd type="none" w="sm" len="sm"/>
            <a:tailEnd type="none" w="sm" len="sm"/>
          </a:ln>
        </p:spPr>
      </p:pic>
      <p:sp>
        <p:nvSpPr>
          <p:cNvPr id="207" name="Google Shape;207;p36"/>
          <p:cNvSpPr txBox="1">
            <a:spLocks noGrp="1"/>
          </p:cNvSpPr>
          <p:nvPr>
            <p:ph type="title"/>
          </p:nvPr>
        </p:nvSpPr>
        <p:spPr>
          <a:xfrm>
            <a:off x="2068500" y="956350"/>
            <a:ext cx="54165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t>Students Aspirations are Diverse</a:t>
            </a:r>
            <a:endParaRPr sz="3600"/>
          </a:p>
        </p:txBody>
      </p:sp>
      <p:cxnSp>
        <p:nvCxnSpPr>
          <p:cNvPr id="208" name="Google Shape;208;p36"/>
          <p:cNvCxnSpPr/>
          <p:nvPr/>
        </p:nvCxnSpPr>
        <p:spPr>
          <a:xfrm>
            <a:off x="2343925" y="2945175"/>
            <a:ext cx="1254300" cy="14100"/>
          </a:xfrm>
          <a:prstGeom prst="straightConnector1">
            <a:avLst/>
          </a:prstGeom>
          <a:noFill/>
          <a:ln w="9525" cap="flat" cmpd="sng">
            <a:solidFill>
              <a:schemeClr val="dk2"/>
            </a:solidFill>
            <a:prstDash val="solid"/>
            <a:round/>
            <a:headEnd type="none" w="med" len="med"/>
            <a:tailEnd type="none" w="med" len="med"/>
          </a:ln>
        </p:spPr>
      </p:cxnSp>
      <p:sp>
        <p:nvSpPr>
          <p:cNvPr id="209" name="Google Shape;209;p36"/>
          <p:cNvSpPr txBox="1"/>
          <p:nvPr/>
        </p:nvSpPr>
        <p:spPr>
          <a:xfrm>
            <a:off x="2259375" y="2449375"/>
            <a:ext cx="1620600" cy="70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Source Sans Pro"/>
                <a:ea typeface="Source Sans Pro"/>
                <a:cs typeface="Source Sans Pro"/>
                <a:sym typeface="Source Sans Pro"/>
              </a:rPr>
              <a:t>Research</a:t>
            </a:r>
            <a:endParaRPr sz="2400">
              <a:latin typeface="Source Sans Pro"/>
              <a:ea typeface="Source Sans Pro"/>
              <a:cs typeface="Source Sans Pro"/>
              <a:sym typeface="Source Sans Pro"/>
            </a:endParaRPr>
          </a:p>
        </p:txBody>
      </p:sp>
      <p:sp>
        <p:nvSpPr>
          <p:cNvPr id="210" name="Google Shape;210;p36"/>
          <p:cNvSpPr txBox="1"/>
          <p:nvPr/>
        </p:nvSpPr>
        <p:spPr>
          <a:xfrm>
            <a:off x="4330875" y="2600925"/>
            <a:ext cx="1620600" cy="70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Source Sans Pro"/>
                <a:ea typeface="Source Sans Pro"/>
                <a:cs typeface="Source Sans Pro"/>
                <a:sym typeface="Source Sans Pro"/>
              </a:rPr>
              <a:t>Industry</a:t>
            </a:r>
            <a:endParaRPr sz="2400">
              <a:latin typeface="Source Sans Pro"/>
              <a:ea typeface="Source Sans Pro"/>
              <a:cs typeface="Source Sans Pro"/>
              <a:sym typeface="Source Sans Pro"/>
            </a:endParaRPr>
          </a:p>
        </p:txBody>
      </p:sp>
      <p:cxnSp>
        <p:nvCxnSpPr>
          <p:cNvPr id="211" name="Google Shape;211;p36"/>
          <p:cNvCxnSpPr/>
          <p:nvPr/>
        </p:nvCxnSpPr>
        <p:spPr>
          <a:xfrm rot="10800000" flipH="1">
            <a:off x="4330875" y="3100175"/>
            <a:ext cx="2846700" cy="141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7"/>
          <p:cNvSpPr txBox="1">
            <a:spLocks noGrp="1"/>
          </p:cNvSpPr>
          <p:nvPr>
            <p:ph type="title"/>
          </p:nvPr>
        </p:nvSpPr>
        <p:spPr>
          <a:xfrm>
            <a:off x="786150" y="209495"/>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First Year Experience for the </a:t>
            </a:r>
            <a:r>
              <a:rPr lang="en" sz="2400" i="1"/>
              <a:t>First Year Experience</a:t>
            </a:r>
            <a:endParaRPr sz="2400" i="1"/>
          </a:p>
        </p:txBody>
      </p:sp>
      <p:sp>
        <p:nvSpPr>
          <p:cNvPr id="217" name="Google Shape;217;p37"/>
          <p:cNvSpPr txBox="1">
            <a:spLocks noGrp="1"/>
          </p:cNvSpPr>
          <p:nvPr>
            <p:ph type="body" idx="1"/>
          </p:nvPr>
        </p:nvSpPr>
        <p:spPr>
          <a:xfrm>
            <a:off x="786150" y="845500"/>
            <a:ext cx="4644000" cy="4298100"/>
          </a:xfrm>
          <a:prstGeom prst="rect">
            <a:avLst/>
          </a:prstGeom>
        </p:spPr>
        <p:txBody>
          <a:bodyPr spcFirstLastPara="1" wrap="square" lIns="91425" tIns="91425" rIns="91425" bIns="91425" anchor="t" anchorCtr="0">
            <a:noAutofit/>
          </a:bodyPr>
          <a:lstStyle/>
          <a:p>
            <a:pPr marL="457200" lvl="0" indent="-368300" algn="l" rtl="0">
              <a:spcBef>
                <a:spcPts val="600"/>
              </a:spcBef>
              <a:spcAft>
                <a:spcPts val="0"/>
              </a:spcAft>
              <a:buSzPts val="2200"/>
              <a:buChar char="◎"/>
            </a:pPr>
            <a:r>
              <a:rPr lang="en" sz="2200"/>
              <a:t>Central themes: climate change + antibiotic resistance</a:t>
            </a:r>
            <a:endParaRPr sz="2200"/>
          </a:p>
          <a:p>
            <a:pPr marL="457200" lvl="0" indent="-368300" algn="l" rtl="0">
              <a:spcBef>
                <a:spcPts val="0"/>
              </a:spcBef>
              <a:spcAft>
                <a:spcPts val="0"/>
              </a:spcAft>
              <a:buSzPts val="2200"/>
              <a:buChar char="◎"/>
            </a:pPr>
            <a:r>
              <a:rPr lang="en" sz="2200"/>
              <a:t>Seminar + lab class</a:t>
            </a:r>
            <a:endParaRPr sz="2200"/>
          </a:p>
          <a:p>
            <a:pPr marL="914400" lvl="1" indent="-368300" algn="l" rtl="0">
              <a:spcBef>
                <a:spcPts val="0"/>
              </a:spcBef>
              <a:spcAft>
                <a:spcPts val="0"/>
              </a:spcAft>
              <a:buSzPts val="2200"/>
              <a:buChar char="○"/>
            </a:pPr>
            <a:r>
              <a:rPr lang="en" sz="2200"/>
              <a:t>Informal seminar</a:t>
            </a:r>
            <a:endParaRPr sz="2200"/>
          </a:p>
          <a:p>
            <a:pPr marL="1371600" lvl="2" indent="-368300" algn="l" rtl="0">
              <a:spcBef>
                <a:spcPts val="0"/>
              </a:spcBef>
              <a:spcAft>
                <a:spcPts val="0"/>
              </a:spcAft>
              <a:buSzPts val="2200"/>
              <a:buChar char="◉"/>
            </a:pPr>
            <a:r>
              <a:rPr lang="en" sz="2200"/>
              <a:t>Lab introductions</a:t>
            </a:r>
            <a:endParaRPr sz="2200"/>
          </a:p>
          <a:p>
            <a:pPr marL="1371600" lvl="2" indent="-368300" algn="l" rtl="0">
              <a:spcBef>
                <a:spcPts val="0"/>
              </a:spcBef>
              <a:spcAft>
                <a:spcPts val="0"/>
              </a:spcAft>
              <a:buSzPts val="2200"/>
              <a:buChar char="◉"/>
            </a:pPr>
            <a:r>
              <a:rPr lang="en" sz="2200"/>
              <a:t>Building basic skills</a:t>
            </a:r>
            <a:endParaRPr sz="2200"/>
          </a:p>
          <a:p>
            <a:pPr marL="1371600" lvl="2" indent="-368300" algn="l" rtl="0">
              <a:spcBef>
                <a:spcPts val="0"/>
              </a:spcBef>
              <a:spcAft>
                <a:spcPts val="0"/>
              </a:spcAft>
              <a:buSzPts val="2200"/>
              <a:buChar char="◉"/>
            </a:pPr>
            <a:r>
              <a:rPr lang="en" sz="2200"/>
              <a:t>Building community</a:t>
            </a:r>
            <a:endParaRPr sz="2200"/>
          </a:p>
          <a:p>
            <a:pPr marL="914400" lvl="1" indent="-368300" algn="l" rtl="0">
              <a:spcBef>
                <a:spcPts val="0"/>
              </a:spcBef>
              <a:spcAft>
                <a:spcPts val="0"/>
              </a:spcAft>
              <a:buSzPts val="2200"/>
              <a:buChar char="○"/>
            </a:pPr>
            <a:r>
              <a:rPr lang="en" sz="2200"/>
              <a:t>Lab class</a:t>
            </a:r>
            <a:endParaRPr sz="2200"/>
          </a:p>
          <a:p>
            <a:pPr marL="1371600" lvl="2" indent="-368300" algn="l" rtl="0">
              <a:spcBef>
                <a:spcPts val="0"/>
              </a:spcBef>
              <a:spcAft>
                <a:spcPts val="0"/>
              </a:spcAft>
              <a:buSzPts val="2200"/>
              <a:buChar char="◉"/>
            </a:pPr>
            <a:r>
              <a:rPr lang="en" sz="2200"/>
              <a:t>"Student" sourced independent research project</a:t>
            </a:r>
            <a:endParaRPr sz="2200"/>
          </a:p>
        </p:txBody>
      </p:sp>
      <p:pic>
        <p:nvPicPr>
          <p:cNvPr id="218" name="Google Shape;218;p37"/>
          <p:cNvPicPr preferRelativeResize="0"/>
          <p:nvPr/>
        </p:nvPicPr>
        <p:blipFill>
          <a:blip r:embed="rId3">
            <a:alphaModFix/>
          </a:blip>
          <a:stretch>
            <a:fillRect/>
          </a:stretch>
        </p:blipFill>
        <p:spPr>
          <a:xfrm>
            <a:off x="5345875" y="1716157"/>
            <a:ext cx="3409046" cy="255678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8"/>
          <p:cNvSpPr txBox="1">
            <a:spLocks noGrp="1"/>
          </p:cNvSpPr>
          <p:nvPr>
            <p:ph type="title"/>
          </p:nvPr>
        </p:nvSpPr>
        <p:spPr>
          <a:xfrm>
            <a:off x="400850" y="186050"/>
            <a:ext cx="2719500" cy="462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Our big event</a:t>
            </a:r>
            <a:endParaRPr/>
          </a:p>
        </p:txBody>
      </p:sp>
      <p:pic>
        <p:nvPicPr>
          <p:cNvPr id="224" name="Google Shape;224;p38" descr="http://gaslandmovie.co.uk/ &#10; &#10;Gasland is going a long way in spreading public awareness about gas drilling and the risks it poses on human and environmental health. Nationwide response to the film has been overwhelmingly positive. The Oil and Gas Industry's response: not so enthusiastic. &#10; &#10;The largest domestic natural gas drilling boom in history has swept across the United States. The Halliburton-developed drilling technology of &quot;fracking&quot; or hydraulic fracturing has unlocked a &quot;Saudi Arabia of natural gas&quot; just beneath us. But is fracking safe? When filmmaker Josh Fox is asked to lease his land for drilling, he embarks on a cross-country odyssey uncovering a trail of secrets, lies and contamination. A recently drilled nearby Pennsylvania town reports that residents are able to light their drinking water on fire. This is just one of the many absurd and astonishing revelations of a new country called Gasland. &#10; &#10;Part vérité travelogue, part expose, part mystery, part bluegrass banjo meltdown, part showdown. &#10; &#10;Buy the DVD at http://shop.dogwoof.com/products/gasland &#10; &#10;Stream the full film by visiting Dogwoof TV at http://dogwoof.tv/watch/gasland. You can also make money by sharing the Dogwoof.TV player with your friends - see the FAQ on the website for more details" title="Gasland - Trailer">
            <a:hlinkClick r:id="rId3"/>
          </p:cNvPr>
          <p:cNvPicPr preferRelativeResize="0"/>
          <p:nvPr/>
        </p:nvPicPr>
        <p:blipFill>
          <a:blip r:embed="rId4">
            <a:alphaModFix/>
          </a:blip>
          <a:stretch>
            <a:fillRect/>
          </a:stretch>
        </p:blipFill>
        <p:spPr>
          <a:xfrm>
            <a:off x="400850" y="709300"/>
            <a:ext cx="8342300" cy="43449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9"/>
          <p:cNvSpPr txBox="1">
            <a:spLocks noGrp="1"/>
          </p:cNvSpPr>
          <p:nvPr>
            <p:ph type="title"/>
          </p:nvPr>
        </p:nvSpPr>
        <p:spPr>
          <a:xfrm>
            <a:off x="423275" y="239550"/>
            <a:ext cx="6514800" cy="1056900"/>
          </a:xfrm>
          <a:prstGeom prst="rect">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b" anchorCtr="0">
            <a:noAutofit/>
          </a:bodyPr>
          <a:lstStyle/>
          <a:p>
            <a:pPr marL="0" lvl="0" indent="0" algn="l" rtl="0">
              <a:spcBef>
                <a:spcPts val="0"/>
              </a:spcBef>
              <a:spcAft>
                <a:spcPts val="0"/>
              </a:spcAft>
              <a:buNone/>
            </a:pPr>
            <a:r>
              <a:rPr lang="en" sz="4400">
                <a:solidFill>
                  <a:srgbClr val="0091EA"/>
                </a:solidFill>
              </a:rPr>
              <a:t>Our Big Event Fall 2018</a:t>
            </a:r>
            <a:endParaRPr sz="4400">
              <a:solidFill>
                <a:srgbClr val="0091EA"/>
              </a:solidFill>
            </a:endParaRPr>
          </a:p>
        </p:txBody>
      </p:sp>
      <p:sp>
        <p:nvSpPr>
          <p:cNvPr id="230" name="Google Shape;230;p39"/>
          <p:cNvSpPr txBox="1">
            <a:spLocks noGrp="1"/>
          </p:cNvSpPr>
          <p:nvPr>
            <p:ph type="body" idx="1"/>
          </p:nvPr>
        </p:nvSpPr>
        <p:spPr>
          <a:xfrm>
            <a:off x="423275" y="1381625"/>
            <a:ext cx="6514800" cy="1310100"/>
          </a:xfrm>
          <a:prstGeom prst="rect">
            <a:avLst/>
          </a:prstGeom>
          <a:ln w="28575"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Screening</a:t>
            </a:r>
            <a:endParaRPr sz="2000"/>
          </a:p>
          <a:p>
            <a:pPr marL="457200" lvl="0" indent="-355600" algn="l" rtl="0">
              <a:spcBef>
                <a:spcPts val="0"/>
              </a:spcBef>
              <a:spcAft>
                <a:spcPts val="0"/>
              </a:spcAft>
              <a:buSzPts val="2000"/>
              <a:buChar char="◎"/>
            </a:pPr>
            <a:r>
              <a:rPr lang="en" sz="2000"/>
              <a:t>Q&amp;A w/ director</a:t>
            </a:r>
            <a:endParaRPr sz="2000"/>
          </a:p>
          <a:p>
            <a:pPr marL="457200" lvl="0" indent="-355600" algn="l" rtl="0">
              <a:spcBef>
                <a:spcPts val="0"/>
              </a:spcBef>
              <a:spcAft>
                <a:spcPts val="0"/>
              </a:spcAft>
              <a:buSzPts val="2000"/>
              <a:buChar char="◎"/>
            </a:pPr>
            <a:r>
              <a:rPr lang="en" sz="2000"/>
              <a:t>Reception w/ director</a:t>
            </a:r>
            <a:endParaRPr sz="2000"/>
          </a:p>
          <a:p>
            <a:pPr marL="457200" lvl="0" indent="-355600" algn="l" rtl="0">
              <a:spcBef>
                <a:spcPts val="0"/>
              </a:spcBef>
              <a:spcAft>
                <a:spcPts val="0"/>
              </a:spcAft>
              <a:buSzPts val="2000"/>
              <a:buChar char="◎"/>
            </a:pPr>
            <a:r>
              <a:rPr lang="en" sz="2000"/>
              <a:t>Resource sharing</a:t>
            </a:r>
            <a:endParaRPr sz="2000"/>
          </a:p>
        </p:txBody>
      </p:sp>
      <p:pic>
        <p:nvPicPr>
          <p:cNvPr id="231" name="Google Shape;231;p39"/>
          <p:cNvPicPr preferRelativeResize="0"/>
          <p:nvPr/>
        </p:nvPicPr>
        <p:blipFill>
          <a:blip r:embed="rId3">
            <a:alphaModFix/>
          </a:blip>
          <a:stretch>
            <a:fillRect/>
          </a:stretch>
        </p:blipFill>
        <p:spPr>
          <a:xfrm>
            <a:off x="423275" y="2776872"/>
            <a:ext cx="3069870" cy="2127976"/>
          </a:xfrm>
          <a:prstGeom prst="rect">
            <a:avLst/>
          </a:prstGeom>
          <a:noFill/>
          <a:ln>
            <a:noFill/>
          </a:ln>
        </p:spPr>
      </p:pic>
      <p:pic>
        <p:nvPicPr>
          <p:cNvPr id="232" name="Google Shape;232;p39"/>
          <p:cNvPicPr preferRelativeResize="0"/>
          <p:nvPr/>
        </p:nvPicPr>
        <p:blipFill rotWithShape="1">
          <a:blip r:embed="rId4">
            <a:alphaModFix/>
          </a:blip>
          <a:srcRect l="10260" t="6965" r="17479" b="20774"/>
          <a:stretch/>
        </p:blipFill>
        <p:spPr>
          <a:xfrm>
            <a:off x="3734875" y="2776900"/>
            <a:ext cx="1629000" cy="2127900"/>
          </a:xfrm>
          <a:prstGeom prst="rect">
            <a:avLst/>
          </a:prstGeom>
          <a:noFill/>
          <a:ln>
            <a:noFill/>
          </a:ln>
        </p:spPr>
      </p:pic>
      <p:pic>
        <p:nvPicPr>
          <p:cNvPr id="233" name="Google Shape;233;p39"/>
          <p:cNvPicPr preferRelativeResize="0"/>
          <p:nvPr/>
        </p:nvPicPr>
        <p:blipFill>
          <a:blip r:embed="rId5">
            <a:alphaModFix/>
          </a:blip>
          <a:stretch>
            <a:fillRect/>
          </a:stretch>
        </p:blipFill>
        <p:spPr>
          <a:xfrm>
            <a:off x="5605600" y="2776875"/>
            <a:ext cx="3191944" cy="2127972"/>
          </a:xfrm>
          <a:prstGeom prst="rect">
            <a:avLst/>
          </a:prstGeom>
          <a:noFill/>
          <a:ln>
            <a:noFill/>
          </a:ln>
        </p:spPr>
      </p:pic>
      <p:pic>
        <p:nvPicPr>
          <p:cNvPr id="234" name="Google Shape;234;p39"/>
          <p:cNvPicPr preferRelativeResize="0"/>
          <p:nvPr/>
        </p:nvPicPr>
        <p:blipFill>
          <a:blip r:embed="rId6">
            <a:alphaModFix/>
          </a:blip>
          <a:stretch>
            <a:fillRect/>
          </a:stretch>
        </p:blipFill>
        <p:spPr>
          <a:xfrm>
            <a:off x="7064000" y="83500"/>
            <a:ext cx="1733550" cy="2552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40"/>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What We Learned</a:t>
            </a:r>
            <a:endParaRPr sz="3000"/>
          </a:p>
        </p:txBody>
      </p:sp>
      <p:pic>
        <p:nvPicPr>
          <p:cNvPr id="240" name="Google Shape;240;p40"/>
          <p:cNvPicPr preferRelativeResize="0"/>
          <p:nvPr/>
        </p:nvPicPr>
        <p:blipFill>
          <a:blip r:embed="rId3">
            <a:alphaModFix/>
          </a:blip>
          <a:stretch>
            <a:fillRect/>
          </a:stretch>
        </p:blipFill>
        <p:spPr>
          <a:xfrm>
            <a:off x="2372125" y="1261700"/>
            <a:ext cx="6458399" cy="3341350"/>
          </a:xfrm>
          <a:prstGeom prst="rect">
            <a:avLst/>
          </a:prstGeom>
          <a:noFill/>
          <a:ln>
            <a:noFill/>
          </a:ln>
        </p:spPr>
      </p:pic>
      <p:sp>
        <p:nvSpPr>
          <p:cNvPr id="241" name="Google Shape;241;p40"/>
          <p:cNvSpPr txBox="1"/>
          <p:nvPr/>
        </p:nvSpPr>
        <p:spPr>
          <a:xfrm>
            <a:off x="962950" y="3734325"/>
            <a:ext cx="1944600" cy="803400"/>
          </a:xfrm>
          <a:prstGeom prst="rect">
            <a:avLst/>
          </a:prstGeom>
          <a:noFill/>
          <a:ln w="28575"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Source Sans Pro"/>
                <a:ea typeface="Source Sans Pro"/>
                <a:cs typeface="Source Sans Pro"/>
                <a:sym typeface="Source Sans Pro"/>
              </a:rPr>
              <a:t>This is yes or no, with an explanation</a:t>
            </a:r>
            <a:endParaRPr>
              <a:latin typeface="Source Sans Pro"/>
              <a:ea typeface="Source Sans Pro"/>
              <a:cs typeface="Source Sans Pro"/>
              <a:sym typeface="Source Sans Pro"/>
            </a:endParaRPr>
          </a:p>
        </p:txBody>
      </p:sp>
      <p:cxnSp>
        <p:nvCxnSpPr>
          <p:cNvPr id="242" name="Google Shape;242;p40"/>
          <p:cNvCxnSpPr/>
          <p:nvPr/>
        </p:nvCxnSpPr>
        <p:spPr>
          <a:xfrm rot="10800000" flipH="1">
            <a:off x="2907550" y="3945825"/>
            <a:ext cx="606000" cy="299400"/>
          </a:xfrm>
          <a:prstGeom prst="straightConnector1">
            <a:avLst/>
          </a:prstGeom>
          <a:noFill/>
          <a:ln w="38100" cap="flat" cmpd="sng">
            <a:solidFill>
              <a:srgbClr val="0000FF"/>
            </a:solidFill>
            <a:prstDash val="solid"/>
            <a:round/>
            <a:headEnd type="none" w="med" len="med"/>
            <a:tailEnd type="triangle" w="med" len="med"/>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1"/>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What We Learned:  Student Voices</a:t>
            </a:r>
            <a:endParaRPr sz="3000"/>
          </a:p>
        </p:txBody>
      </p:sp>
      <p:sp>
        <p:nvSpPr>
          <p:cNvPr id="248" name="Google Shape;248;p41"/>
          <p:cNvSpPr txBox="1">
            <a:spLocks noGrp="1"/>
          </p:cNvSpPr>
          <p:nvPr>
            <p:ph type="body" idx="1"/>
          </p:nvPr>
        </p:nvSpPr>
        <p:spPr>
          <a:xfrm>
            <a:off x="786150" y="1204650"/>
            <a:ext cx="7571700" cy="3630600"/>
          </a:xfrm>
          <a:prstGeom prst="rect">
            <a:avLst/>
          </a:prstGeom>
          <a:solidFill>
            <a:srgbClr val="FFFFFF"/>
          </a:solidFill>
        </p:spPr>
        <p:txBody>
          <a:bodyPr spcFirstLastPara="1" wrap="square" lIns="91425" tIns="91425" rIns="91425" bIns="91425" anchor="t" anchorCtr="0">
            <a:noAutofit/>
          </a:bodyPr>
          <a:lstStyle/>
          <a:p>
            <a:pPr marL="0" lvl="0" indent="0" algn="l" rtl="0">
              <a:spcBef>
                <a:spcPts val="600"/>
              </a:spcBef>
              <a:spcAft>
                <a:spcPts val="0"/>
              </a:spcAft>
              <a:buNone/>
            </a:pPr>
            <a:r>
              <a:rPr lang="en" sz="1800">
                <a:solidFill>
                  <a:srgbClr val="0000FF"/>
                </a:solidFill>
                <a:highlight>
                  <a:srgbClr val="FFFFFF"/>
                </a:highlight>
                <a:latin typeface="Arial"/>
                <a:ea typeface="Arial"/>
                <a:cs typeface="Arial"/>
                <a:sym typeface="Arial"/>
              </a:rPr>
              <a:t>"The study techniques are very useful for learning any subject. The teaching to learn presentation also helped me understand how teaching can improve my own knowledge significantly."</a:t>
            </a:r>
            <a:endParaRPr sz="1800">
              <a:solidFill>
                <a:srgbClr val="0000FF"/>
              </a:solidFill>
              <a:highlight>
                <a:srgbClr val="FFFFFF"/>
              </a:highlight>
            </a:endParaRPr>
          </a:p>
          <a:p>
            <a:pPr marL="0" lvl="0" indent="0" algn="ctr" rtl="0">
              <a:spcBef>
                <a:spcPts val="0"/>
              </a:spcBef>
              <a:spcAft>
                <a:spcPts val="0"/>
              </a:spcAft>
              <a:buNone/>
            </a:pPr>
            <a:r>
              <a:rPr lang="en" sz="1800">
                <a:solidFill>
                  <a:schemeClr val="accent2"/>
                </a:solidFill>
                <a:highlight>
                  <a:srgbClr val="FFFFFF"/>
                </a:highlight>
                <a:latin typeface="Arial"/>
                <a:ea typeface="Arial"/>
                <a:cs typeface="Arial"/>
                <a:sym typeface="Arial"/>
              </a:rPr>
              <a:t>***</a:t>
            </a:r>
            <a:endParaRPr sz="1800">
              <a:solidFill>
                <a:schemeClr val="accent2"/>
              </a:solidFill>
              <a:highlight>
                <a:srgbClr val="FFFFFF"/>
              </a:highlight>
              <a:latin typeface="Arial"/>
              <a:ea typeface="Arial"/>
              <a:cs typeface="Arial"/>
              <a:sym typeface="Arial"/>
            </a:endParaRPr>
          </a:p>
          <a:p>
            <a:pPr marL="0" lvl="0" indent="0" algn="l" rtl="0">
              <a:spcBef>
                <a:spcPts val="0"/>
              </a:spcBef>
              <a:spcAft>
                <a:spcPts val="0"/>
              </a:spcAft>
              <a:buNone/>
            </a:pPr>
            <a:r>
              <a:rPr lang="en" sz="1800">
                <a:solidFill>
                  <a:srgbClr val="38761D"/>
                </a:solidFill>
                <a:highlight>
                  <a:srgbClr val="FFFFFF"/>
                </a:highlight>
                <a:latin typeface="Arial"/>
                <a:ea typeface="Arial"/>
                <a:cs typeface="Arial"/>
                <a:sym typeface="Arial"/>
              </a:rPr>
              <a:t>"I found the exercises such as reading primary literature and forming an annotated bibliography will greatly help me for other classes, and I am also glad that I have been able to get to know all the people in my BIO 1501 class"</a:t>
            </a:r>
            <a:endParaRPr sz="1800">
              <a:solidFill>
                <a:srgbClr val="38761D"/>
              </a:solidFill>
              <a:highlight>
                <a:srgbClr val="FFFFFF"/>
              </a:highlight>
              <a:latin typeface="Arial"/>
              <a:ea typeface="Arial"/>
              <a:cs typeface="Arial"/>
              <a:sym typeface="Arial"/>
            </a:endParaRPr>
          </a:p>
          <a:p>
            <a:pPr marL="0" lvl="0" indent="0" algn="ctr" rtl="0">
              <a:spcBef>
                <a:spcPts val="0"/>
              </a:spcBef>
              <a:spcAft>
                <a:spcPts val="0"/>
              </a:spcAft>
              <a:buNone/>
            </a:pPr>
            <a:r>
              <a:rPr lang="en" sz="1800">
                <a:solidFill>
                  <a:schemeClr val="accent2"/>
                </a:solidFill>
                <a:highlight>
                  <a:srgbClr val="FFFFFF"/>
                </a:highlight>
                <a:latin typeface="Arial"/>
                <a:ea typeface="Arial"/>
                <a:cs typeface="Arial"/>
                <a:sym typeface="Arial"/>
              </a:rPr>
              <a:t>***</a:t>
            </a:r>
            <a:endParaRPr sz="1800">
              <a:solidFill>
                <a:schemeClr val="accent2"/>
              </a:solidFill>
              <a:highlight>
                <a:srgbClr val="FFFFFF"/>
              </a:highlight>
              <a:latin typeface="Arial"/>
              <a:ea typeface="Arial"/>
              <a:cs typeface="Arial"/>
              <a:sym typeface="Arial"/>
            </a:endParaRPr>
          </a:p>
          <a:p>
            <a:pPr marL="0" lvl="0" indent="0" algn="l" rtl="0">
              <a:spcBef>
                <a:spcPts val="0"/>
              </a:spcBef>
              <a:spcAft>
                <a:spcPts val="0"/>
              </a:spcAft>
              <a:buNone/>
            </a:pPr>
            <a:r>
              <a:rPr lang="en" sz="1800">
                <a:solidFill>
                  <a:srgbClr val="FF0000"/>
                </a:solidFill>
                <a:highlight>
                  <a:srgbClr val="FFFFFF"/>
                </a:highlight>
                <a:latin typeface="Arial"/>
                <a:ea typeface="Arial"/>
                <a:cs typeface="Arial"/>
                <a:sym typeface="Arial"/>
              </a:rPr>
              <a:t>"Leading how to use portal or how to complete required things helped but I feel like the presentations and homework did not help that much"</a:t>
            </a:r>
            <a:endParaRPr>
              <a:highlight>
                <a:srgbClr val="FFFFFF"/>
              </a:high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42"/>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What We Learned: Community Connection</a:t>
            </a:r>
            <a:endParaRPr sz="2400"/>
          </a:p>
        </p:txBody>
      </p:sp>
      <p:sp>
        <p:nvSpPr>
          <p:cNvPr id="254" name="Google Shape;254;p42"/>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a:p>
        </p:txBody>
      </p:sp>
      <p:pic>
        <p:nvPicPr>
          <p:cNvPr id="255" name="Google Shape;255;p42"/>
          <p:cNvPicPr preferRelativeResize="0"/>
          <p:nvPr/>
        </p:nvPicPr>
        <p:blipFill>
          <a:blip r:embed="rId3">
            <a:alphaModFix/>
          </a:blip>
          <a:stretch>
            <a:fillRect/>
          </a:stretch>
        </p:blipFill>
        <p:spPr>
          <a:xfrm>
            <a:off x="786150" y="1261700"/>
            <a:ext cx="7972425" cy="3573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43"/>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Feedback and Modifications for 2nd Year</a:t>
            </a:r>
            <a:endParaRPr sz="2400"/>
          </a:p>
        </p:txBody>
      </p:sp>
      <p:sp>
        <p:nvSpPr>
          <p:cNvPr id="261" name="Google Shape;261;p43"/>
          <p:cNvSpPr txBox="1">
            <a:spLocks noGrp="1"/>
          </p:cNvSpPr>
          <p:nvPr>
            <p:ph type="body" idx="1"/>
          </p:nvPr>
        </p:nvSpPr>
        <p:spPr>
          <a:xfrm>
            <a:off x="786150" y="1033100"/>
            <a:ext cx="7339200" cy="3573600"/>
          </a:xfrm>
          <a:prstGeom prst="rect">
            <a:avLst/>
          </a:prstGeom>
        </p:spPr>
        <p:txBody>
          <a:bodyPr spcFirstLastPara="1" wrap="square" lIns="91425" tIns="91425" rIns="91425" bIns="91425" anchor="t" anchorCtr="0">
            <a:noAutofit/>
          </a:bodyPr>
          <a:lstStyle/>
          <a:p>
            <a:pPr marL="457200" lvl="0" indent="-368300" algn="l" rtl="0">
              <a:spcBef>
                <a:spcPts val="600"/>
              </a:spcBef>
              <a:spcAft>
                <a:spcPts val="0"/>
              </a:spcAft>
              <a:buSzPts val="2200"/>
              <a:buChar char="◎"/>
            </a:pPr>
            <a:r>
              <a:rPr lang="en" sz="2200"/>
              <a:t>Central Theme: Genetics and environment</a:t>
            </a:r>
            <a:endParaRPr sz="2200"/>
          </a:p>
          <a:p>
            <a:pPr marL="457200" lvl="0" indent="-368300" algn="l" rtl="0">
              <a:spcBef>
                <a:spcPts val="0"/>
              </a:spcBef>
              <a:spcAft>
                <a:spcPts val="0"/>
              </a:spcAft>
              <a:buClr>
                <a:srgbClr val="000000"/>
              </a:buClr>
              <a:buSzPts val="2200"/>
              <a:buChar char="◎"/>
            </a:pPr>
            <a:r>
              <a:rPr lang="en" sz="2200">
                <a:solidFill>
                  <a:srgbClr val="000000"/>
                </a:solidFill>
              </a:rPr>
              <a:t>Peer Mentor program</a:t>
            </a:r>
            <a:endParaRPr sz="2200">
              <a:solidFill>
                <a:srgbClr val="000000"/>
              </a:solidFill>
            </a:endParaRPr>
          </a:p>
          <a:p>
            <a:pPr marL="457200" lvl="0" indent="-368300" algn="l" rtl="0">
              <a:spcBef>
                <a:spcPts val="0"/>
              </a:spcBef>
              <a:spcAft>
                <a:spcPts val="0"/>
              </a:spcAft>
              <a:buSzPts val="2200"/>
              <a:buChar char="◎"/>
            </a:pPr>
            <a:r>
              <a:rPr lang="en" sz="2200"/>
              <a:t>More extracurricular activities</a:t>
            </a:r>
            <a:endParaRPr sz="2200"/>
          </a:p>
          <a:p>
            <a:pPr marL="457200" lvl="0" indent="-368300" algn="l" rtl="0">
              <a:spcBef>
                <a:spcPts val="0"/>
              </a:spcBef>
              <a:spcAft>
                <a:spcPts val="0"/>
              </a:spcAft>
              <a:buSzPts val="2200"/>
              <a:buChar char="◎"/>
            </a:pPr>
            <a:r>
              <a:rPr lang="en" sz="2200"/>
              <a:t>Time change</a:t>
            </a:r>
            <a:endParaRPr sz="2200"/>
          </a:p>
          <a:p>
            <a:pPr marL="457200" lvl="0" indent="-368300" algn="l" rtl="0">
              <a:spcBef>
                <a:spcPts val="0"/>
              </a:spcBef>
              <a:spcAft>
                <a:spcPts val="0"/>
              </a:spcAft>
              <a:buSzPts val="2200"/>
              <a:buChar char="◎"/>
            </a:pPr>
            <a:r>
              <a:rPr lang="en" sz="2200"/>
              <a:t>Lunches</a:t>
            </a:r>
            <a:endParaRPr sz="2200"/>
          </a:p>
          <a:p>
            <a:pPr marL="457200" lvl="0" indent="-368300" algn="l" rtl="0">
              <a:spcBef>
                <a:spcPts val="0"/>
              </a:spcBef>
              <a:spcAft>
                <a:spcPts val="0"/>
              </a:spcAft>
              <a:buSzPts val="2200"/>
              <a:buChar char="◎"/>
            </a:pPr>
            <a:r>
              <a:rPr lang="en" sz="2200"/>
              <a:t>Shared information sessions</a:t>
            </a:r>
            <a:endParaRPr sz="2200"/>
          </a:p>
          <a:p>
            <a:pPr marL="914400" lvl="1" indent="-368300" algn="l" rtl="0">
              <a:spcBef>
                <a:spcPts val="0"/>
              </a:spcBef>
              <a:spcAft>
                <a:spcPts val="0"/>
              </a:spcAft>
              <a:buSzPts val="2200"/>
              <a:buChar char="○"/>
            </a:pPr>
            <a:r>
              <a:rPr lang="en" sz="2200"/>
              <a:t>Library resources</a:t>
            </a:r>
            <a:endParaRPr sz="2200"/>
          </a:p>
          <a:p>
            <a:pPr marL="914400" lvl="1" indent="-368300" algn="l" rtl="0">
              <a:spcBef>
                <a:spcPts val="0"/>
              </a:spcBef>
              <a:spcAft>
                <a:spcPts val="0"/>
              </a:spcAft>
              <a:buSzPts val="2200"/>
              <a:buChar char="○"/>
            </a:pPr>
            <a:r>
              <a:rPr lang="en" sz="2200"/>
              <a:t>Health Professions and STEM Career Center Director</a:t>
            </a:r>
            <a:endParaRPr sz="2200"/>
          </a:p>
        </p:txBody>
      </p:sp>
      <p:sp>
        <p:nvSpPr>
          <p:cNvPr id="262" name="Google Shape;262;p43"/>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44"/>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What our students said about the prospect of peer mentors</a:t>
            </a:r>
            <a:endParaRPr/>
          </a:p>
        </p:txBody>
      </p:sp>
      <p:sp>
        <p:nvSpPr>
          <p:cNvPr id="268" name="Google Shape;268;p44"/>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p>
            <a:pPr marL="0" marR="114300" lvl="0" indent="0" algn="l" rtl="0">
              <a:lnSpc>
                <a:spcPct val="115000"/>
              </a:lnSpc>
              <a:spcBef>
                <a:spcPts val="0"/>
              </a:spcBef>
              <a:spcAft>
                <a:spcPts val="0"/>
              </a:spcAft>
              <a:buNone/>
            </a:pPr>
            <a:r>
              <a:rPr lang="en" sz="1950">
                <a:solidFill>
                  <a:srgbClr val="333E48"/>
                </a:solidFill>
                <a:latin typeface="Arial"/>
                <a:ea typeface="Arial"/>
                <a:cs typeface="Arial"/>
                <a:sym typeface="Arial"/>
              </a:rPr>
              <a:t>If you were a peer mentor, what programs, events, or activities would you include to support the learning community students?</a:t>
            </a:r>
            <a:endParaRPr/>
          </a:p>
          <a:p>
            <a:pPr marL="0" lvl="0" indent="0" algn="l" rtl="0">
              <a:spcBef>
                <a:spcPts val="600"/>
              </a:spcBef>
              <a:spcAft>
                <a:spcPts val="0"/>
              </a:spcAft>
              <a:buNone/>
            </a:pPr>
            <a:r>
              <a:rPr lang="en" sz="1800">
                <a:solidFill>
                  <a:srgbClr val="0000FF"/>
                </a:solidFill>
                <a:highlight>
                  <a:srgbClr val="F4F5F5"/>
                </a:highlight>
                <a:latin typeface="Arial"/>
                <a:ea typeface="Arial"/>
                <a:cs typeface="Arial"/>
                <a:sym typeface="Arial"/>
              </a:rPr>
              <a:t>"Maybe make a groupme with all members of the community so if they had questions they could ask the whole group if any of them knew the answer or even maybe plan to study as a group for exams"</a:t>
            </a:r>
            <a:endParaRPr sz="1800">
              <a:solidFill>
                <a:srgbClr val="0000FF"/>
              </a:solidFill>
              <a:highlight>
                <a:srgbClr val="F4F5F5"/>
              </a:highlight>
              <a:latin typeface="Arial"/>
              <a:ea typeface="Arial"/>
              <a:cs typeface="Arial"/>
              <a:sym typeface="Arial"/>
            </a:endParaRPr>
          </a:p>
          <a:p>
            <a:pPr marL="0" lvl="0" indent="0" algn="l" rtl="0">
              <a:spcBef>
                <a:spcPts val="600"/>
              </a:spcBef>
              <a:spcAft>
                <a:spcPts val="0"/>
              </a:spcAft>
              <a:buNone/>
            </a:pPr>
            <a:endParaRPr sz="1800">
              <a:solidFill>
                <a:srgbClr val="0000FF"/>
              </a:solidFill>
              <a:highlight>
                <a:srgbClr val="F4F5F5"/>
              </a:highlight>
              <a:latin typeface="Arial"/>
              <a:ea typeface="Arial"/>
              <a:cs typeface="Arial"/>
              <a:sym typeface="Arial"/>
            </a:endParaRPr>
          </a:p>
          <a:p>
            <a:pPr marL="0" lvl="0" indent="0" algn="l" rtl="0">
              <a:spcBef>
                <a:spcPts val="600"/>
              </a:spcBef>
              <a:spcAft>
                <a:spcPts val="0"/>
              </a:spcAft>
              <a:buNone/>
            </a:pPr>
            <a:r>
              <a:rPr lang="en" sz="1800">
                <a:solidFill>
                  <a:srgbClr val="0000FF"/>
                </a:solidFill>
                <a:highlight>
                  <a:srgbClr val="F4F5F5"/>
                </a:highlight>
                <a:latin typeface="Arial"/>
                <a:ea typeface="Arial"/>
                <a:cs typeface="Arial"/>
                <a:sym typeface="Arial"/>
              </a:rPr>
              <a:t>"I would include study sessions when they are close to exams. If we are forced to study for a grade, it would make us take the time. I also would recommend the S cubes sessions because I found those to be really helpful"</a:t>
            </a:r>
            <a:endParaRPr sz="1800">
              <a:solidFill>
                <a:srgbClr val="0000FF"/>
              </a:solidFill>
              <a:highlight>
                <a:srgbClr val="F4F5F5"/>
              </a:highlight>
              <a:latin typeface="Arial"/>
              <a:ea typeface="Arial"/>
              <a:cs typeface="Arial"/>
              <a:sym typeface="Arial"/>
            </a:endParaRPr>
          </a:p>
          <a:p>
            <a:pPr marL="0" lvl="0" indent="0" algn="l" rtl="0">
              <a:spcBef>
                <a:spcPts val="600"/>
              </a:spcBef>
              <a:spcAft>
                <a:spcPts val="0"/>
              </a:spcAft>
              <a:buNone/>
            </a:pPr>
            <a:endParaRPr>
              <a:solidFill>
                <a:srgbClr val="000000"/>
              </a:solidFill>
              <a:highlight>
                <a:srgbClr val="F4F5F5"/>
              </a:highlight>
              <a:latin typeface="Arial"/>
              <a:ea typeface="Arial"/>
              <a:cs typeface="Arial"/>
              <a:sym typeface="Arial"/>
            </a:endParaRPr>
          </a:p>
          <a:p>
            <a:pPr marL="0" lvl="0" indent="0" algn="l" rtl="0">
              <a:spcBef>
                <a:spcPts val="600"/>
              </a:spcBef>
              <a:spcAft>
                <a:spcPts val="0"/>
              </a:spcAft>
              <a:buNone/>
            </a:pPr>
            <a:endParaRPr>
              <a:solidFill>
                <a:srgbClr val="000000"/>
              </a:solidFill>
              <a:highlight>
                <a:srgbClr val="F4F5F5"/>
              </a:highlight>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5"/>
          <p:cNvSpPr txBox="1">
            <a:spLocks noGrp="1"/>
          </p:cNvSpPr>
          <p:nvPr>
            <p:ph type="ctrTitle"/>
          </p:nvPr>
        </p:nvSpPr>
        <p:spPr>
          <a:xfrm>
            <a:off x="1655700" y="540569"/>
            <a:ext cx="58326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Merging the Silos</a:t>
            </a:r>
            <a:endParaRPr/>
          </a:p>
        </p:txBody>
      </p:sp>
      <p:sp>
        <p:nvSpPr>
          <p:cNvPr id="274" name="Google Shape;274;p45"/>
          <p:cNvSpPr txBox="1">
            <a:spLocks noGrp="1"/>
          </p:cNvSpPr>
          <p:nvPr>
            <p:ph type="subTitle" idx="1"/>
          </p:nvPr>
        </p:nvSpPr>
        <p:spPr>
          <a:xfrm>
            <a:off x="1655700" y="1700386"/>
            <a:ext cx="5832600" cy="7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Biology &amp; Psychology</a:t>
            </a:r>
            <a:endParaRPr/>
          </a:p>
        </p:txBody>
      </p:sp>
      <p:pic>
        <p:nvPicPr>
          <p:cNvPr id="275" name="Google Shape;275;p45"/>
          <p:cNvPicPr preferRelativeResize="0"/>
          <p:nvPr/>
        </p:nvPicPr>
        <p:blipFill rotWithShape="1">
          <a:blip r:embed="rId3">
            <a:alphaModFix/>
          </a:blip>
          <a:srcRect t="35136" b="28021"/>
          <a:stretch/>
        </p:blipFill>
        <p:spPr>
          <a:xfrm>
            <a:off x="0" y="2752050"/>
            <a:ext cx="9144000" cy="2526900"/>
          </a:xfrm>
          <a:prstGeom prst="rect">
            <a:avLst/>
          </a:prstGeom>
          <a:noFill/>
          <a:ln>
            <a:noFill/>
          </a:ln>
        </p:spPr>
      </p:pic>
      <p:sp>
        <p:nvSpPr>
          <p:cNvPr id="276" name="Google Shape;276;p45"/>
          <p:cNvSpPr/>
          <p:nvPr/>
        </p:nvSpPr>
        <p:spPr>
          <a:xfrm rot="10800000" flipH="1">
            <a:off x="0" y="2485175"/>
            <a:ext cx="3695100" cy="559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45"/>
          <p:cNvSpPr/>
          <p:nvPr/>
        </p:nvSpPr>
        <p:spPr>
          <a:xfrm flipH="1">
            <a:off x="5305800" y="2485175"/>
            <a:ext cx="3838200" cy="559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6"/>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What Do You Think Influences You More?</a:t>
            </a:r>
            <a:endParaRPr sz="2400"/>
          </a:p>
        </p:txBody>
      </p:sp>
      <p:pic>
        <p:nvPicPr>
          <p:cNvPr id="283" name="Google Shape;283;p46"/>
          <p:cNvPicPr preferRelativeResize="0"/>
          <p:nvPr/>
        </p:nvPicPr>
        <p:blipFill>
          <a:blip r:embed="rId3">
            <a:alphaModFix/>
          </a:blip>
          <a:stretch>
            <a:fillRect/>
          </a:stretch>
        </p:blipFill>
        <p:spPr>
          <a:xfrm>
            <a:off x="2510275" y="1136020"/>
            <a:ext cx="5190253" cy="3827982"/>
          </a:xfrm>
          <a:prstGeom prst="rect">
            <a:avLst/>
          </a:prstGeom>
          <a:noFill/>
          <a:ln>
            <a:noFill/>
          </a:ln>
        </p:spPr>
      </p:pic>
      <p:sp>
        <p:nvSpPr>
          <p:cNvPr id="284" name="Google Shape;284;p46"/>
          <p:cNvSpPr txBox="1"/>
          <p:nvPr/>
        </p:nvSpPr>
        <p:spPr>
          <a:xfrm>
            <a:off x="142000" y="1514625"/>
            <a:ext cx="3139800" cy="8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u="sng">
                <a:solidFill>
                  <a:schemeClr val="hlink"/>
                </a:solidFill>
                <a:latin typeface="Source Sans Pro"/>
                <a:ea typeface="Source Sans Pro"/>
                <a:cs typeface="Source Sans Pro"/>
                <a:sym typeface="Source Sans Pro"/>
                <a:hlinkClick r:id="rId4"/>
              </a:rPr>
              <a:t>www.menti.com</a:t>
            </a:r>
            <a:endParaRPr sz="3000">
              <a:latin typeface="Source Sans Pro"/>
              <a:ea typeface="Source Sans Pro"/>
              <a:cs typeface="Source Sans Pro"/>
              <a:sym typeface="Source Sans Pro"/>
            </a:endParaRPr>
          </a:p>
          <a:p>
            <a:pPr marL="0" lvl="0" indent="0" algn="l" rtl="0">
              <a:spcBef>
                <a:spcPts val="0"/>
              </a:spcBef>
              <a:spcAft>
                <a:spcPts val="0"/>
              </a:spcAft>
              <a:buNone/>
            </a:pPr>
            <a:r>
              <a:rPr lang="en" sz="3000">
                <a:latin typeface="Source Sans Pro"/>
                <a:ea typeface="Source Sans Pro"/>
                <a:cs typeface="Source Sans Pro"/>
                <a:sym typeface="Source Sans Pro"/>
              </a:rPr>
              <a:t>Code: 72 89 08</a:t>
            </a:r>
            <a:endParaRPr sz="3000">
              <a:latin typeface="Source Sans Pro"/>
              <a:ea typeface="Source Sans Pro"/>
              <a:cs typeface="Source Sans Pro"/>
              <a:sym typeface="Source Sans Pr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Google Shape;289;p47"/>
          <p:cNvPicPr preferRelativeResize="0"/>
          <p:nvPr/>
        </p:nvPicPr>
        <p:blipFill>
          <a:blip r:embed="rId3">
            <a:alphaModFix/>
          </a:blip>
          <a:stretch>
            <a:fillRect/>
          </a:stretch>
        </p:blipFill>
        <p:spPr>
          <a:xfrm>
            <a:off x="490225" y="1108277"/>
            <a:ext cx="2831400" cy="2718125"/>
          </a:xfrm>
          <a:prstGeom prst="rect">
            <a:avLst/>
          </a:prstGeom>
          <a:noFill/>
          <a:ln>
            <a:noFill/>
          </a:ln>
        </p:spPr>
      </p:pic>
      <p:sp>
        <p:nvSpPr>
          <p:cNvPr id="290" name="Google Shape;290;p47"/>
          <p:cNvSpPr txBox="1">
            <a:spLocks noGrp="1"/>
          </p:cNvSpPr>
          <p:nvPr>
            <p:ph type="title"/>
          </p:nvPr>
        </p:nvSpPr>
        <p:spPr>
          <a:xfrm>
            <a:off x="349300" y="306150"/>
            <a:ext cx="20934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CRISPR-Cas9</a:t>
            </a:r>
            <a:endParaRPr/>
          </a:p>
        </p:txBody>
      </p:sp>
      <p:pic>
        <p:nvPicPr>
          <p:cNvPr id="291" name="Google Shape;291;p47"/>
          <p:cNvPicPr preferRelativeResize="0"/>
          <p:nvPr/>
        </p:nvPicPr>
        <p:blipFill>
          <a:blip r:embed="rId4">
            <a:alphaModFix/>
          </a:blip>
          <a:stretch>
            <a:fillRect/>
          </a:stretch>
        </p:blipFill>
        <p:spPr>
          <a:xfrm>
            <a:off x="4484850" y="236950"/>
            <a:ext cx="4267201" cy="1801379"/>
          </a:xfrm>
          <a:prstGeom prst="rect">
            <a:avLst/>
          </a:prstGeom>
          <a:noFill/>
          <a:ln>
            <a:noFill/>
          </a:ln>
        </p:spPr>
      </p:pic>
      <p:pic>
        <p:nvPicPr>
          <p:cNvPr id="292" name="Google Shape;292;p47"/>
          <p:cNvPicPr preferRelativeResize="0"/>
          <p:nvPr/>
        </p:nvPicPr>
        <p:blipFill>
          <a:blip r:embed="rId5">
            <a:alphaModFix/>
          </a:blip>
          <a:stretch>
            <a:fillRect/>
          </a:stretch>
        </p:blipFill>
        <p:spPr>
          <a:xfrm>
            <a:off x="3580375" y="2122875"/>
            <a:ext cx="4974374" cy="1516150"/>
          </a:xfrm>
          <a:prstGeom prst="rect">
            <a:avLst/>
          </a:prstGeom>
          <a:noFill/>
          <a:ln>
            <a:noFill/>
          </a:ln>
        </p:spPr>
      </p:pic>
      <p:pic>
        <p:nvPicPr>
          <p:cNvPr id="293" name="Google Shape;293;p47"/>
          <p:cNvPicPr preferRelativeResize="0"/>
          <p:nvPr/>
        </p:nvPicPr>
        <p:blipFill>
          <a:blip r:embed="rId6">
            <a:alphaModFix/>
          </a:blip>
          <a:stretch>
            <a:fillRect/>
          </a:stretch>
        </p:blipFill>
        <p:spPr>
          <a:xfrm>
            <a:off x="2811405" y="2784050"/>
            <a:ext cx="6057020" cy="21636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48"/>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p>
        </p:txBody>
      </p:sp>
      <p:sp>
        <p:nvSpPr>
          <p:cNvPr id="299" name="Google Shape;299;p48"/>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a:p>
        </p:txBody>
      </p:sp>
      <p:pic>
        <p:nvPicPr>
          <p:cNvPr id="300" name="Google Shape;300;p48" descr="What is CRISPR-Cas9 and how does it work?  How do we edit genes?  Jennifer Doudna, biochemist at UC Berkeley, explains.&#10;&#10;The gene editing technique, created by UC Berkeley biochemist Jennifer Doudna and her colleague, Emmanuelle Charpentier, director of the Max Planck Institute of Infection Biology in Berlin, has taken the research and clinical communities by storm as an easy and cheap way to make precise changes in DNA in order to disable genes, correct genetic disorders or insert mutated genes into animals to create models of human disease.&#10;&#10;CRISPR-Cas9 is a hybrid of protein and RNA – the cousin to DNA – that functions as an efficient search-and-snip system in bacteria. It arose as a way to recognize and kill viruses, but Doudna and Charpentier realized that it could also work well in other cells, including humans, to facilitate genome editing. The Cas9 protein, obtained from the bacteria Streptococcus pyogenes, functions together with a “guide” RNA that targets a complementary 20-nucleotide stretch of DNA. Once the RNA identifies a sequence matching these nucleotides, Cas9 cuts the double-stranded DNA helix.&#10;&#10;Read more about CRISPR: http://news.berkeley.edu/2015/11/12/crispr-cas9-gene-editing-check-three-times-cut-once/&#10;&#10;Video by Roxanne Makasdjian and Stephen McNally&#10;&#10;Cas9 Apo Structure image by Ben.lafrance CC BY-SA 4.0&#10;https://commons.wikimedia.org/wiki/File:Cas9_Apo_Structure.png&#10;&#10;CRISPR animation provided by the Innovative Genomics Initiative &#10;&#10;http://www.berkeley.edu&#10;http://www.facebook.com/UCBerkeley&#10;http://twitter.com/UCBerkeley&#10;http://instagram.com/ucberkeleyofficial&#10;https://plus.google.com/+berkeley" title="CRISPR-Cas9 gene editing and how it works - with Jennifer Doudna">
            <a:hlinkClick r:id="rId3"/>
          </p:cNvPr>
          <p:cNvPicPr preferRelativeResize="0"/>
          <p:nvPr/>
        </p:nvPicPr>
        <p:blipFill>
          <a:blip r:embed="rId4">
            <a:alphaModFix/>
          </a:blip>
          <a:stretch>
            <a:fillRect/>
          </a:stretch>
        </p:blipFill>
        <p:spPr>
          <a:xfrm>
            <a:off x="1200925" y="129763"/>
            <a:ext cx="6511975" cy="48839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5" name="Google Shape;305;p49"/>
          <p:cNvPicPr preferRelativeResize="0"/>
          <p:nvPr/>
        </p:nvPicPr>
        <p:blipFill>
          <a:blip r:embed="rId3">
            <a:alphaModFix/>
          </a:blip>
          <a:stretch>
            <a:fillRect/>
          </a:stretch>
        </p:blipFill>
        <p:spPr>
          <a:xfrm>
            <a:off x="152400" y="152400"/>
            <a:ext cx="3610091" cy="4838700"/>
          </a:xfrm>
          <a:prstGeom prst="rect">
            <a:avLst/>
          </a:prstGeom>
          <a:noFill/>
          <a:ln>
            <a:noFill/>
          </a:ln>
        </p:spPr>
      </p:pic>
      <p:sp>
        <p:nvSpPr>
          <p:cNvPr id="306" name="Google Shape;306;p49"/>
          <p:cNvSpPr txBox="1">
            <a:spLocks noGrp="1"/>
          </p:cNvSpPr>
          <p:nvPr>
            <p:ph type="ctrTitle" idx="4294967295"/>
          </p:nvPr>
        </p:nvSpPr>
        <p:spPr>
          <a:xfrm>
            <a:off x="4133725" y="925275"/>
            <a:ext cx="4543800" cy="3878100"/>
          </a:xfrm>
          <a:prstGeom prst="rect">
            <a:avLst/>
          </a:prstGeom>
          <a:solidFill>
            <a:schemeClr val="lt2"/>
          </a:solidFill>
        </p:spPr>
        <p:txBody>
          <a:bodyPr spcFirstLastPara="1" wrap="square" lIns="91425" tIns="91425" rIns="91425" bIns="91425" anchor="b" anchorCtr="0">
            <a:noAutofit/>
          </a:bodyPr>
          <a:lstStyle/>
          <a:p>
            <a:pPr marL="0" lvl="0" indent="0" algn="ctr" rtl="0">
              <a:spcBef>
                <a:spcPts val="0"/>
              </a:spcBef>
              <a:spcAft>
                <a:spcPts val="0"/>
              </a:spcAft>
              <a:buNone/>
            </a:pPr>
            <a:r>
              <a:rPr lang="en" sz="4400" b="1"/>
              <a:t>Big Event Fall 2019</a:t>
            </a:r>
            <a:endParaRPr sz="4400" b="1"/>
          </a:p>
          <a:p>
            <a:pPr marL="0" lvl="0" indent="0" algn="ctr" rtl="0">
              <a:spcBef>
                <a:spcPts val="0"/>
              </a:spcBef>
              <a:spcAft>
                <a:spcPts val="0"/>
              </a:spcAft>
              <a:buNone/>
            </a:pPr>
            <a:endParaRPr sz="4400" b="1"/>
          </a:p>
          <a:p>
            <a:pPr marL="0" lvl="0" indent="0" algn="ctr" rtl="0">
              <a:spcBef>
                <a:spcPts val="0"/>
              </a:spcBef>
              <a:spcAft>
                <a:spcPts val="0"/>
              </a:spcAft>
              <a:buNone/>
            </a:pPr>
            <a:r>
              <a:rPr lang="en" sz="2400" b="1"/>
              <a:t>250 students attended the film screening</a:t>
            </a:r>
            <a:endParaRPr sz="2400" b="1"/>
          </a:p>
          <a:p>
            <a:pPr marL="0" lvl="0" indent="0" algn="ctr" rtl="0">
              <a:spcBef>
                <a:spcPts val="0"/>
              </a:spcBef>
              <a:spcAft>
                <a:spcPts val="0"/>
              </a:spcAft>
              <a:buNone/>
            </a:pPr>
            <a:endParaRPr sz="2400" b="1"/>
          </a:p>
          <a:p>
            <a:pPr marL="0" lvl="0" indent="0" algn="ctr" rtl="0">
              <a:spcBef>
                <a:spcPts val="0"/>
              </a:spcBef>
              <a:spcAft>
                <a:spcPts val="0"/>
              </a:spcAft>
              <a:buNone/>
            </a:pPr>
            <a:r>
              <a:rPr lang="en" sz="2400" b="1"/>
              <a:t>150 students attended the discussion and 23 faculty &amp; peer mentors</a:t>
            </a:r>
            <a:endParaRPr sz="2400" b="1"/>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50"/>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27</a:t>
            </a:fld>
            <a:endParaRPr/>
          </a:p>
        </p:txBody>
      </p:sp>
      <p:pic>
        <p:nvPicPr>
          <p:cNvPr id="312" name="Google Shape;312;p50" title="Gattaca   Official® Trailer HD">
            <a:hlinkClick r:id="rId3"/>
          </p:cNvPr>
          <p:cNvPicPr preferRelativeResize="0"/>
          <p:nvPr/>
        </p:nvPicPr>
        <p:blipFill>
          <a:blip r:embed="rId4">
            <a:alphaModFix/>
          </a:blip>
          <a:stretch>
            <a:fillRect/>
          </a:stretch>
        </p:blipFill>
        <p:spPr>
          <a:xfrm>
            <a:off x="876304" y="193275"/>
            <a:ext cx="7056400" cy="475694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51"/>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Event Planning Breakdown - Shared Resources</a:t>
            </a:r>
            <a:endParaRPr/>
          </a:p>
        </p:txBody>
      </p:sp>
      <p:sp>
        <p:nvSpPr>
          <p:cNvPr id="318" name="Google Shape;318;p51"/>
          <p:cNvSpPr txBox="1">
            <a:spLocks noGrp="1"/>
          </p:cNvSpPr>
          <p:nvPr>
            <p:ph type="body" idx="1"/>
          </p:nvPr>
        </p:nvSpPr>
        <p:spPr>
          <a:xfrm>
            <a:off x="786125" y="1200150"/>
            <a:ext cx="4262700" cy="3725700"/>
          </a:xfrm>
          <a:prstGeom prst="rect">
            <a:avLst/>
          </a:prstGeom>
        </p:spPr>
        <p:txBody>
          <a:bodyPr spcFirstLastPara="1" wrap="square" lIns="91425" tIns="91425" rIns="91425" bIns="91425" anchor="t" anchorCtr="0">
            <a:noAutofit/>
          </a:bodyPr>
          <a:lstStyle/>
          <a:p>
            <a:pPr marL="457200" lvl="0" indent="-355600" algn="l" rtl="0">
              <a:spcBef>
                <a:spcPts val="600"/>
              </a:spcBef>
              <a:spcAft>
                <a:spcPts val="0"/>
              </a:spcAft>
              <a:buSzPts val="2000"/>
              <a:buChar char="◎"/>
            </a:pPr>
            <a:r>
              <a:rPr lang="en"/>
              <a:t>Student Life (Mike Crawford)</a:t>
            </a:r>
            <a:endParaRPr/>
          </a:p>
          <a:p>
            <a:pPr marL="914400" lvl="1" indent="-342900" algn="l" rtl="0">
              <a:spcBef>
                <a:spcPts val="0"/>
              </a:spcBef>
              <a:spcAft>
                <a:spcPts val="0"/>
              </a:spcAft>
              <a:buSzPts val="1800"/>
              <a:buChar char="○"/>
            </a:pPr>
            <a:r>
              <a:rPr lang="en" sz="1800"/>
              <a:t>Film Screening Rights</a:t>
            </a:r>
            <a:endParaRPr sz="1800"/>
          </a:p>
          <a:p>
            <a:pPr marL="914400" lvl="1" indent="-342900" algn="l" rtl="0">
              <a:spcBef>
                <a:spcPts val="0"/>
              </a:spcBef>
              <a:spcAft>
                <a:spcPts val="0"/>
              </a:spcAft>
              <a:buSzPts val="1800"/>
              <a:buChar char="○"/>
            </a:pPr>
            <a:r>
              <a:rPr lang="en" sz="1800"/>
              <a:t>Passport Credit</a:t>
            </a:r>
            <a:endParaRPr sz="1800"/>
          </a:p>
          <a:p>
            <a:pPr marL="914400" lvl="1" indent="-342900" algn="l" rtl="0">
              <a:spcBef>
                <a:spcPts val="0"/>
              </a:spcBef>
              <a:spcAft>
                <a:spcPts val="0"/>
              </a:spcAft>
              <a:buSzPts val="1800"/>
              <a:buChar char="○"/>
            </a:pPr>
            <a:r>
              <a:rPr lang="en" sz="1800"/>
              <a:t>Refreshments</a:t>
            </a:r>
            <a:endParaRPr sz="1800"/>
          </a:p>
          <a:p>
            <a:pPr marL="914400" lvl="1" indent="-342900" algn="l" rtl="0">
              <a:spcBef>
                <a:spcPts val="0"/>
              </a:spcBef>
              <a:spcAft>
                <a:spcPts val="0"/>
              </a:spcAft>
              <a:buSzPts val="1800"/>
              <a:buChar char="○"/>
            </a:pPr>
            <a:r>
              <a:rPr lang="en" sz="1800"/>
              <a:t>Room Reservation &amp; Setup</a:t>
            </a:r>
            <a:endParaRPr sz="1800"/>
          </a:p>
          <a:p>
            <a:pPr marL="914400" lvl="1" indent="-342900" algn="l" rtl="0">
              <a:spcBef>
                <a:spcPts val="0"/>
              </a:spcBef>
              <a:spcAft>
                <a:spcPts val="0"/>
              </a:spcAft>
              <a:buSzPts val="1800"/>
              <a:buChar char="○"/>
            </a:pPr>
            <a:r>
              <a:rPr lang="en" sz="1800"/>
              <a:t>Tech Support</a:t>
            </a:r>
            <a:endParaRPr sz="1800"/>
          </a:p>
          <a:p>
            <a:pPr marL="457200" lvl="0" indent="-355600" algn="l" rtl="0">
              <a:spcBef>
                <a:spcPts val="0"/>
              </a:spcBef>
              <a:spcAft>
                <a:spcPts val="0"/>
              </a:spcAft>
              <a:buSzPts val="2000"/>
              <a:buChar char="◎"/>
            </a:pPr>
            <a:r>
              <a:rPr lang="en"/>
              <a:t>Biology &amp; Psychology</a:t>
            </a:r>
            <a:endParaRPr/>
          </a:p>
          <a:p>
            <a:pPr marL="914400" lvl="1" indent="-342900" algn="l" rtl="0">
              <a:spcBef>
                <a:spcPts val="0"/>
              </a:spcBef>
              <a:spcAft>
                <a:spcPts val="0"/>
              </a:spcAft>
              <a:buSzPts val="1800"/>
              <a:buChar char="○"/>
            </a:pPr>
            <a:r>
              <a:rPr lang="en" sz="1800"/>
              <a:t>Advertising</a:t>
            </a:r>
            <a:endParaRPr sz="1800"/>
          </a:p>
          <a:p>
            <a:pPr marL="914400" lvl="1" indent="-342900" algn="l" rtl="0">
              <a:spcBef>
                <a:spcPts val="0"/>
              </a:spcBef>
              <a:spcAft>
                <a:spcPts val="0"/>
              </a:spcAft>
              <a:buSzPts val="1800"/>
              <a:buChar char="○"/>
            </a:pPr>
            <a:r>
              <a:rPr lang="en" sz="1800"/>
              <a:t>Recruitment</a:t>
            </a:r>
            <a:endParaRPr sz="1800"/>
          </a:p>
          <a:p>
            <a:pPr marL="914400" lvl="1" indent="-342900" algn="l" rtl="0">
              <a:spcBef>
                <a:spcPts val="0"/>
              </a:spcBef>
              <a:spcAft>
                <a:spcPts val="0"/>
              </a:spcAft>
              <a:buSzPts val="1800"/>
              <a:buChar char="○"/>
            </a:pPr>
            <a:r>
              <a:rPr lang="en" sz="1800"/>
              <a:t>Worksheets</a:t>
            </a:r>
            <a:endParaRPr sz="1800"/>
          </a:p>
          <a:p>
            <a:pPr marL="914400" lvl="1" indent="-342900" algn="l" rtl="0">
              <a:spcBef>
                <a:spcPts val="0"/>
              </a:spcBef>
              <a:spcAft>
                <a:spcPts val="0"/>
              </a:spcAft>
              <a:buSzPts val="1800"/>
              <a:buChar char="○"/>
            </a:pPr>
            <a:r>
              <a:rPr lang="en" sz="1800"/>
              <a:t>Table place cards</a:t>
            </a:r>
            <a:endParaRPr sz="1800"/>
          </a:p>
          <a:p>
            <a:pPr marL="914400" lvl="1" indent="-342900" algn="l" rtl="0">
              <a:spcBef>
                <a:spcPts val="0"/>
              </a:spcBef>
              <a:spcAft>
                <a:spcPts val="0"/>
              </a:spcAft>
              <a:buSzPts val="1800"/>
              <a:buChar char="○"/>
            </a:pPr>
            <a:r>
              <a:rPr lang="en" sz="1800"/>
              <a:t>Panel Discussants </a:t>
            </a:r>
            <a:endParaRPr sz="1800"/>
          </a:p>
        </p:txBody>
      </p:sp>
      <p:pic>
        <p:nvPicPr>
          <p:cNvPr id="319" name="Google Shape;319;p51"/>
          <p:cNvPicPr preferRelativeResize="0"/>
          <p:nvPr/>
        </p:nvPicPr>
        <p:blipFill rotWithShape="1">
          <a:blip r:embed="rId3">
            <a:alphaModFix/>
          </a:blip>
          <a:srcRect l="2660" r="2660"/>
          <a:stretch/>
        </p:blipFill>
        <p:spPr>
          <a:xfrm>
            <a:off x="4778050" y="1742300"/>
            <a:ext cx="4149600" cy="2921700"/>
          </a:xfrm>
          <a:prstGeom prst="ellipse">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52"/>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p>
        </p:txBody>
      </p:sp>
      <p:sp>
        <p:nvSpPr>
          <p:cNvPr id="325" name="Google Shape;325;p52"/>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a:p>
        </p:txBody>
      </p:sp>
      <p:pic>
        <p:nvPicPr>
          <p:cNvPr id="326" name="Google Shape;326;p52" title="VID_20190926_203101.mp4">
            <a:hlinkClick r:id="rId3"/>
          </p:cNvPr>
          <p:cNvPicPr preferRelativeResize="0"/>
          <p:nvPr/>
        </p:nvPicPr>
        <p:blipFill>
          <a:blip r:embed="rId4">
            <a:alphaModFix/>
          </a:blip>
          <a:stretch>
            <a:fillRect/>
          </a:stretch>
        </p:blipFill>
        <p:spPr>
          <a:xfrm>
            <a:off x="1221600" y="154063"/>
            <a:ext cx="6447157" cy="48353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53"/>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p>
        </p:txBody>
      </p:sp>
      <p:sp>
        <p:nvSpPr>
          <p:cNvPr id="332" name="Google Shape;332;p53"/>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a:p>
        </p:txBody>
      </p:sp>
      <p:pic>
        <p:nvPicPr>
          <p:cNvPr id="333" name="Google Shape;333;p53" descr="Gattaca movie clips: http://j.mp/1J8UoJw&#10;BUY THE MOVIE: http://bit.ly/2cM3VAc&#10;WATCH ON CRACKLE: http://bit.ly/2clEfsV&#10;Don't miss the HOTTEST NEW TRAILERS: http://bit.ly/1u2y6pr&#10;&#10;CLIP DESCRIPTION:&#10;The rivalry between Vincent (Ethan Hawke) and Anton (Loren Dean) comes to a head in one final competition.&#10;&#10;FILM DESCRIPTION:&#10;New Zealand screenwriter Andrew Niccol (The Truman Show) made his feature directorial debut with this science fiction drama, set in a future when one's life is determined by genetic engineering rather than education or experience. The wealthy can choose the genetic makeup of their descendants. People are designed to fit into whatever role is decided before birth. But what happens when someone desires another way of life? Citizens in this impersonal future-world are fashioned as perfect specimens, so those in the natural-born minority are viewed as inferior to the pre-planned perfect specimens (aka &quot;Valids&quot;) who dominate. One of the natural-borns (aka &quot;In-Valids&quot;), Vincent Freeman (Ethan Hawke), has several defects (poor vision, emotional problems, and short 30-year life expectancy), but he also develops a different outlook on his pre-ordained fate. He yearns to break free from society's constraints, and he dreams of a journey into space as a Gattaca Corp. navigator. To accomplish his goal, he enlists the aid of DNA broker German (Tony Shalhoub) and makes contact with Jerome Morrow (Jude Law), who was paralyzed in an accident and is willing to sell his superior genetic materials. Vincent assumes Jerome's identity and is scheduled for a flying mission. However, a week before his flight, a Gattaca mission director is murdered, and all members of the program are the suspects. Meanwhile, he develops a romantic interest in a beautiful Valid, Irene (Uma Thurman), prevented from going into space because of her heart defect. Tracked by a relentless investigator who is methodically jigsawing all the pieces together, Jerome finds his aspirations dissolving into stardust.&#10;&#10;CREDITS:&#10;TM &amp; © Sony (1997)&#10;Cast: Loren Dean, Ethan Hawke&#10;Director: Andrew Niccol&#10;Producers: Danny DeVito, Georgia Kacandes, Stacey Sher, Gail Lyon, Michael Shamberg, Joshua Levinson&#10;Screenwriter: Andrew Niccol&#10;&#10;WHO ARE WE?&#10;The MOVIECLIPS channel is the largest collection of licensed movie clips on the web. Here you will find unforgettable moments, scenes and lines from all your favorite films. Made by movie fans, for movie fans.&#10;&#10;SUBSCRIBE TO OUR MOVIE CHANNELS:&#10;MOVIECLIPS: http://bit.ly/1u2yaWd&#10;ComingSoon: http://bit.ly/1DVpgtR&#10;Indie &amp; Film Festivals: http://bit.ly/1wbkfYg&#10;Hero Central: http://bit.ly/1AMUZwv&#10;Extras: http://bit.ly/1u431fr&#10;Classic Trailers: http://bit.ly/1u43jDe&#10;Pop-Up Trailers: http://bit.ly/1z7EtZR&#10;Movie News: http://bit.ly/1C3Ncd2&#10;Movie Games: http://bit.ly/1ygDV13&#10;Fandango: http://bit.ly/1Bl79ye&#10;Fandango FrontRunners: http://bit.ly/1CggQfC&#10;&#10;HIT US UP:&#10;Facebook: http://on.fb.me/1y8M8ax&#10;Twitter: http://bit.ly/1ghOWmt&#10;Pinterest: http://bit.ly/14wL9De&#10;Tumblr: http://bit.ly/1vUwhH7" title="Gattaca (8/8) Movie CLIP - The Final Swim (1997) HD">
            <a:hlinkClick r:id="rId3"/>
          </p:cNvPr>
          <p:cNvPicPr preferRelativeResize="0"/>
          <p:nvPr/>
        </p:nvPicPr>
        <p:blipFill>
          <a:blip r:embed="rId4">
            <a:alphaModFix/>
          </a:blip>
          <a:stretch>
            <a:fillRect/>
          </a:stretch>
        </p:blipFill>
        <p:spPr>
          <a:xfrm>
            <a:off x="1299575" y="193175"/>
            <a:ext cx="6342850" cy="47571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54"/>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Gattaca Discussion Demo</a:t>
            </a:r>
            <a:endParaRPr sz="3000"/>
          </a:p>
        </p:txBody>
      </p:sp>
      <p:sp>
        <p:nvSpPr>
          <p:cNvPr id="339" name="Google Shape;339;p54"/>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SzPts val="2400"/>
              <a:buChar char="◎"/>
            </a:pPr>
            <a:r>
              <a:rPr lang="en"/>
              <a:t>Find your leader and join your groups</a:t>
            </a:r>
            <a:endParaRPr/>
          </a:p>
          <a:p>
            <a:pPr marL="914400" lvl="1" indent="-381000" algn="l" rtl="0">
              <a:spcBef>
                <a:spcPts val="0"/>
              </a:spcBef>
              <a:spcAft>
                <a:spcPts val="0"/>
              </a:spcAft>
              <a:buSzPts val="2400"/>
              <a:buChar char="○"/>
            </a:pPr>
            <a:r>
              <a:rPr lang="en"/>
              <a:t>Leaders: Read the “Gattaca Fearless Leaders” Guide</a:t>
            </a:r>
            <a:endParaRPr/>
          </a:p>
          <a:p>
            <a:pPr marL="914400" lvl="1" indent="-381000" algn="l" rtl="0">
              <a:spcBef>
                <a:spcPts val="0"/>
              </a:spcBef>
              <a:spcAft>
                <a:spcPts val="0"/>
              </a:spcAft>
              <a:buSzPts val="2400"/>
              <a:buChar char="○"/>
            </a:pPr>
            <a:r>
              <a:rPr lang="en"/>
              <a:t>All Group Members: Read the discussion questions worksheet</a:t>
            </a:r>
            <a:endParaRPr/>
          </a:p>
          <a:p>
            <a:pPr marL="457200" lvl="0" indent="-381000" algn="l" rtl="0">
              <a:spcBef>
                <a:spcPts val="0"/>
              </a:spcBef>
              <a:spcAft>
                <a:spcPts val="0"/>
              </a:spcAft>
              <a:buSzPts val="2400"/>
              <a:buChar char="◎"/>
            </a:pPr>
            <a:r>
              <a:rPr lang="en"/>
              <a:t>Follow the “Fearless Leader” instructions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55"/>
          <p:cNvSpPr txBox="1">
            <a:spLocks noGrp="1"/>
          </p:cNvSpPr>
          <p:nvPr>
            <p:ph type="title"/>
          </p:nvPr>
        </p:nvSpPr>
        <p:spPr>
          <a:xfrm>
            <a:off x="230100" y="299025"/>
            <a:ext cx="3234900" cy="70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400"/>
              <a:t>What Did We Learn?</a:t>
            </a:r>
            <a:endParaRPr sz="2400"/>
          </a:p>
        </p:txBody>
      </p:sp>
      <p:pic>
        <p:nvPicPr>
          <p:cNvPr id="345" name="Google Shape;345;p55"/>
          <p:cNvPicPr preferRelativeResize="0"/>
          <p:nvPr/>
        </p:nvPicPr>
        <p:blipFill rotWithShape="1">
          <a:blip r:embed="rId3">
            <a:alphaModFix/>
          </a:blip>
          <a:srcRect l="6594" b="6594"/>
          <a:stretch/>
        </p:blipFill>
        <p:spPr>
          <a:xfrm>
            <a:off x="2063550" y="899250"/>
            <a:ext cx="5016900" cy="3345000"/>
          </a:xfrm>
          <a:prstGeom prst="ellipse">
            <a:avLst/>
          </a:prstGeom>
          <a:noFill/>
          <a:ln>
            <a:noFill/>
          </a:ln>
        </p:spPr>
      </p:pic>
      <p:sp>
        <p:nvSpPr>
          <p:cNvPr id="346" name="Google Shape;346;p55"/>
          <p:cNvSpPr txBox="1">
            <a:spLocks noGrp="1"/>
          </p:cNvSpPr>
          <p:nvPr>
            <p:ph type="title"/>
          </p:nvPr>
        </p:nvSpPr>
        <p:spPr>
          <a:xfrm>
            <a:off x="6143975" y="3899475"/>
            <a:ext cx="2695800" cy="70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400"/>
              <a:t>Future Events?</a:t>
            </a:r>
            <a:endParaRPr sz="2400"/>
          </a:p>
        </p:txBody>
      </p:sp>
      <p:grpSp>
        <p:nvGrpSpPr>
          <p:cNvPr id="347" name="Google Shape;347;p55"/>
          <p:cNvGrpSpPr/>
          <p:nvPr/>
        </p:nvGrpSpPr>
        <p:grpSpPr>
          <a:xfrm>
            <a:off x="7164850" y="3515485"/>
            <a:ext cx="654052" cy="528200"/>
            <a:chOff x="5973900" y="318475"/>
            <a:chExt cx="401900" cy="380575"/>
          </a:xfrm>
        </p:grpSpPr>
        <p:sp>
          <p:nvSpPr>
            <p:cNvPr id="348" name="Google Shape;348;p55"/>
            <p:cNvSpPr/>
            <p:nvPr/>
          </p:nvSpPr>
          <p:spPr>
            <a:xfrm>
              <a:off x="5973900" y="337975"/>
              <a:ext cx="401900" cy="67000"/>
            </a:xfrm>
            <a:custGeom>
              <a:avLst/>
              <a:gdLst/>
              <a:ahLst/>
              <a:cxnLst/>
              <a:rect l="l" t="t" r="r" b="b"/>
              <a:pathLst>
                <a:path w="16076" h="2680" fill="none" extrusionOk="0">
                  <a:moveTo>
                    <a:pt x="16075" y="2679"/>
                  </a:moveTo>
                  <a:lnTo>
                    <a:pt x="16075" y="0"/>
                  </a:lnTo>
                  <a:lnTo>
                    <a:pt x="1" y="0"/>
                  </a:lnTo>
                  <a:lnTo>
                    <a:pt x="1" y="2679"/>
                  </a:lnTo>
                </a:path>
              </a:pathLst>
            </a:custGeom>
            <a:noFill/>
            <a:ln w="12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49" name="Google Shape;349;p55"/>
            <p:cNvSpPr/>
            <p:nvPr/>
          </p:nvSpPr>
          <p:spPr>
            <a:xfrm>
              <a:off x="6024450" y="348325"/>
              <a:ext cx="45075" cy="45075"/>
            </a:xfrm>
            <a:custGeom>
              <a:avLst/>
              <a:gdLst/>
              <a:ahLst/>
              <a:cxnLst/>
              <a:rect l="l" t="t" r="r" b="b"/>
              <a:pathLst>
                <a:path w="1803" h="1803" fill="none" extrusionOk="0">
                  <a:moveTo>
                    <a:pt x="902" y="1803"/>
                  </a:moveTo>
                  <a:lnTo>
                    <a:pt x="902" y="1803"/>
                  </a:lnTo>
                  <a:lnTo>
                    <a:pt x="731" y="1778"/>
                  </a:lnTo>
                  <a:lnTo>
                    <a:pt x="561" y="1729"/>
                  </a:lnTo>
                  <a:lnTo>
                    <a:pt x="390" y="1632"/>
                  </a:lnTo>
                  <a:lnTo>
                    <a:pt x="268" y="1535"/>
                  </a:lnTo>
                  <a:lnTo>
                    <a:pt x="147" y="1388"/>
                  </a:lnTo>
                  <a:lnTo>
                    <a:pt x="73" y="1242"/>
                  </a:lnTo>
                  <a:lnTo>
                    <a:pt x="25" y="1072"/>
                  </a:lnTo>
                  <a:lnTo>
                    <a:pt x="0" y="901"/>
                  </a:lnTo>
                  <a:lnTo>
                    <a:pt x="0" y="901"/>
                  </a:lnTo>
                  <a:lnTo>
                    <a:pt x="25" y="707"/>
                  </a:lnTo>
                  <a:lnTo>
                    <a:pt x="73" y="536"/>
                  </a:lnTo>
                  <a:lnTo>
                    <a:pt x="147" y="390"/>
                  </a:lnTo>
                  <a:lnTo>
                    <a:pt x="268" y="244"/>
                  </a:lnTo>
                  <a:lnTo>
                    <a:pt x="390" y="146"/>
                  </a:lnTo>
                  <a:lnTo>
                    <a:pt x="561" y="49"/>
                  </a:lnTo>
                  <a:lnTo>
                    <a:pt x="731" y="0"/>
                  </a:lnTo>
                  <a:lnTo>
                    <a:pt x="902" y="0"/>
                  </a:lnTo>
                  <a:lnTo>
                    <a:pt x="902" y="0"/>
                  </a:lnTo>
                  <a:lnTo>
                    <a:pt x="1072" y="0"/>
                  </a:lnTo>
                  <a:lnTo>
                    <a:pt x="1242"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2" y="1729"/>
                  </a:lnTo>
                  <a:lnTo>
                    <a:pt x="1072" y="1778"/>
                  </a:lnTo>
                  <a:lnTo>
                    <a:pt x="902" y="1803"/>
                  </a:lnTo>
                  <a:lnTo>
                    <a:pt x="902" y="1803"/>
                  </a:lnTo>
                </a:path>
              </a:pathLst>
            </a:custGeom>
            <a:noFill/>
            <a:ln w="12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50" name="Google Shape;350;p55"/>
            <p:cNvSpPr/>
            <p:nvPr/>
          </p:nvSpPr>
          <p:spPr>
            <a:xfrm>
              <a:off x="6280175" y="348325"/>
              <a:ext cx="45075" cy="45075"/>
            </a:xfrm>
            <a:custGeom>
              <a:avLst/>
              <a:gdLst/>
              <a:ahLst/>
              <a:cxnLst/>
              <a:rect l="l" t="t" r="r" b="b"/>
              <a:pathLst>
                <a:path w="1803" h="1803" fill="none" extrusionOk="0">
                  <a:moveTo>
                    <a:pt x="902" y="1803"/>
                  </a:moveTo>
                  <a:lnTo>
                    <a:pt x="902" y="1803"/>
                  </a:lnTo>
                  <a:lnTo>
                    <a:pt x="731" y="1778"/>
                  </a:lnTo>
                  <a:lnTo>
                    <a:pt x="561" y="1729"/>
                  </a:lnTo>
                  <a:lnTo>
                    <a:pt x="390" y="1632"/>
                  </a:lnTo>
                  <a:lnTo>
                    <a:pt x="268" y="1535"/>
                  </a:lnTo>
                  <a:lnTo>
                    <a:pt x="147" y="1388"/>
                  </a:lnTo>
                  <a:lnTo>
                    <a:pt x="74" y="1242"/>
                  </a:lnTo>
                  <a:lnTo>
                    <a:pt x="25" y="1072"/>
                  </a:lnTo>
                  <a:lnTo>
                    <a:pt x="0" y="901"/>
                  </a:lnTo>
                  <a:lnTo>
                    <a:pt x="0" y="901"/>
                  </a:lnTo>
                  <a:lnTo>
                    <a:pt x="25" y="707"/>
                  </a:lnTo>
                  <a:lnTo>
                    <a:pt x="74" y="536"/>
                  </a:lnTo>
                  <a:lnTo>
                    <a:pt x="147" y="390"/>
                  </a:lnTo>
                  <a:lnTo>
                    <a:pt x="268" y="244"/>
                  </a:lnTo>
                  <a:lnTo>
                    <a:pt x="390" y="146"/>
                  </a:lnTo>
                  <a:lnTo>
                    <a:pt x="561" y="49"/>
                  </a:lnTo>
                  <a:lnTo>
                    <a:pt x="731" y="0"/>
                  </a:lnTo>
                  <a:lnTo>
                    <a:pt x="902" y="0"/>
                  </a:lnTo>
                  <a:lnTo>
                    <a:pt x="902" y="0"/>
                  </a:lnTo>
                  <a:lnTo>
                    <a:pt x="1072" y="0"/>
                  </a:lnTo>
                  <a:lnTo>
                    <a:pt x="1243"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3" y="1729"/>
                  </a:lnTo>
                  <a:lnTo>
                    <a:pt x="1072" y="1778"/>
                  </a:lnTo>
                  <a:lnTo>
                    <a:pt x="902" y="1803"/>
                  </a:lnTo>
                  <a:lnTo>
                    <a:pt x="902" y="1803"/>
                  </a:lnTo>
                </a:path>
              </a:pathLst>
            </a:custGeom>
            <a:noFill/>
            <a:ln w="12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51" name="Google Shape;351;p55"/>
            <p:cNvSpPr/>
            <p:nvPr/>
          </p:nvSpPr>
          <p:spPr>
            <a:xfrm>
              <a:off x="5973900" y="667375"/>
              <a:ext cx="401900" cy="31675"/>
            </a:xfrm>
            <a:custGeom>
              <a:avLst/>
              <a:gdLst/>
              <a:ahLst/>
              <a:cxnLst/>
              <a:rect l="l" t="t" r="r" b="b"/>
              <a:pathLst>
                <a:path w="16076" h="1267" fill="none" extrusionOk="0">
                  <a:moveTo>
                    <a:pt x="1" y="0"/>
                  </a:moveTo>
                  <a:lnTo>
                    <a:pt x="1" y="487"/>
                  </a:lnTo>
                  <a:lnTo>
                    <a:pt x="1" y="487"/>
                  </a:lnTo>
                  <a:lnTo>
                    <a:pt x="25" y="658"/>
                  </a:lnTo>
                  <a:lnTo>
                    <a:pt x="74" y="804"/>
                  </a:lnTo>
                  <a:lnTo>
                    <a:pt x="147" y="926"/>
                  </a:lnTo>
                  <a:lnTo>
                    <a:pt x="220" y="1048"/>
                  </a:lnTo>
                  <a:lnTo>
                    <a:pt x="342" y="1145"/>
                  </a:lnTo>
                  <a:lnTo>
                    <a:pt x="488" y="1218"/>
                  </a:lnTo>
                  <a:lnTo>
                    <a:pt x="634" y="1267"/>
                  </a:lnTo>
                  <a:lnTo>
                    <a:pt x="780" y="1267"/>
                  </a:lnTo>
                  <a:lnTo>
                    <a:pt x="15296" y="1267"/>
                  </a:lnTo>
                  <a:lnTo>
                    <a:pt x="15296" y="1267"/>
                  </a:lnTo>
                  <a:lnTo>
                    <a:pt x="15442" y="1267"/>
                  </a:lnTo>
                  <a:lnTo>
                    <a:pt x="15588" y="1218"/>
                  </a:lnTo>
                  <a:lnTo>
                    <a:pt x="15734" y="1145"/>
                  </a:lnTo>
                  <a:lnTo>
                    <a:pt x="15856" y="1048"/>
                  </a:lnTo>
                  <a:lnTo>
                    <a:pt x="15929" y="926"/>
                  </a:lnTo>
                  <a:lnTo>
                    <a:pt x="16002" y="804"/>
                  </a:lnTo>
                  <a:lnTo>
                    <a:pt x="16051" y="658"/>
                  </a:lnTo>
                  <a:lnTo>
                    <a:pt x="16075" y="487"/>
                  </a:lnTo>
                  <a:lnTo>
                    <a:pt x="16075" y="0"/>
                  </a:lnTo>
                </a:path>
              </a:pathLst>
            </a:custGeom>
            <a:noFill/>
            <a:ln w="12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52" name="Google Shape;352;p55"/>
            <p:cNvSpPr/>
            <p:nvPr/>
          </p:nvSpPr>
          <p:spPr>
            <a:xfrm>
              <a:off x="6302700" y="318475"/>
              <a:ext cx="28650" cy="63350"/>
            </a:xfrm>
            <a:custGeom>
              <a:avLst/>
              <a:gdLst/>
              <a:ahLst/>
              <a:cxnLst/>
              <a:rect l="l" t="t" r="r" b="b"/>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3" y="1"/>
                  </a:lnTo>
                  <a:lnTo>
                    <a:pt x="683" y="1"/>
                  </a:lnTo>
                  <a:lnTo>
                    <a:pt x="780" y="1"/>
                  </a:lnTo>
                  <a:lnTo>
                    <a:pt x="877" y="50"/>
                  </a:lnTo>
                  <a:lnTo>
                    <a:pt x="950" y="74"/>
                  </a:lnTo>
                  <a:lnTo>
                    <a:pt x="1024" y="147"/>
                  </a:lnTo>
                  <a:lnTo>
                    <a:pt x="1072" y="220"/>
                  </a:lnTo>
                  <a:lnTo>
                    <a:pt x="1121" y="293"/>
                  </a:lnTo>
                  <a:lnTo>
                    <a:pt x="1145" y="391"/>
                  </a:lnTo>
                  <a:lnTo>
                    <a:pt x="1145" y="488"/>
                  </a:lnTo>
                </a:path>
              </a:pathLst>
            </a:custGeom>
            <a:noFill/>
            <a:ln w="12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53" name="Google Shape;353;p55"/>
            <p:cNvSpPr/>
            <p:nvPr/>
          </p:nvSpPr>
          <p:spPr>
            <a:xfrm>
              <a:off x="6046975" y="318475"/>
              <a:ext cx="28650" cy="63350"/>
            </a:xfrm>
            <a:custGeom>
              <a:avLst/>
              <a:gdLst/>
              <a:ahLst/>
              <a:cxnLst/>
              <a:rect l="l" t="t" r="r" b="b"/>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2" y="1"/>
                  </a:lnTo>
                  <a:lnTo>
                    <a:pt x="682" y="1"/>
                  </a:lnTo>
                  <a:lnTo>
                    <a:pt x="780" y="1"/>
                  </a:lnTo>
                  <a:lnTo>
                    <a:pt x="877" y="50"/>
                  </a:lnTo>
                  <a:lnTo>
                    <a:pt x="950" y="74"/>
                  </a:lnTo>
                  <a:lnTo>
                    <a:pt x="1023" y="147"/>
                  </a:lnTo>
                  <a:lnTo>
                    <a:pt x="1072" y="220"/>
                  </a:lnTo>
                  <a:lnTo>
                    <a:pt x="1121" y="293"/>
                  </a:lnTo>
                  <a:lnTo>
                    <a:pt x="1145" y="391"/>
                  </a:lnTo>
                  <a:lnTo>
                    <a:pt x="1145" y="488"/>
                  </a:lnTo>
                </a:path>
              </a:pathLst>
            </a:custGeom>
            <a:noFill/>
            <a:ln w="12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54" name="Google Shape;354;p55"/>
            <p:cNvSpPr/>
            <p:nvPr/>
          </p:nvSpPr>
          <p:spPr>
            <a:xfrm>
              <a:off x="5973900" y="407375"/>
              <a:ext cx="401900" cy="272200"/>
            </a:xfrm>
            <a:custGeom>
              <a:avLst/>
              <a:gdLst/>
              <a:ahLst/>
              <a:cxnLst/>
              <a:rect l="l" t="t" r="r" b="b"/>
              <a:pathLst>
                <a:path w="16076" h="10888" fill="none" extrusionOk="0">
                  <a:moveTo>
                    <a:pt x="1" y="1"/>
                  </a:moveTo>
                  <a:lnTo>
                    <a:pt x="1" y="10303"/>
                  </a:lnTo>
                  <a:lnTo>
                    <a:pt x="1" y="10303"/>
                  </a:lnTo>
                  <a:lnTo>
                    <a:pt x="25" y="10400"/>
                  </a:lnTo>
                  <a:lnTo>
                    <a:pt x="74" y="10498"/>
                  </a:lnTo>
                  <a:lnTo>
                    <a:pt x="147" y="10595"/>
                  </a:lnTo>
                  <a:lnTo>
                    <a:pt x="220" y="10693"/>
                  </a:lnTo>
                  <a:lnTo>
                    <a:pt x="342" y="10766"/>
                  </a:lnTo>
                  <a:lnTo>
                    <a:pt x="488" y="10839"/>
                  </a:lnTo>
                  <a:lnTo>
                    <a:pt x="634" y="10887"/>
                  </a:lnTo>
                  <a:lnTo>
                    <a:pt x="780" y="10887"/>
                  </a:lnTo>
                  <a:lnTo>
                    <a:pt x="15296" y="10887"/>
                  </a:lnTo>
                  <a:lnTo>
                    <a:pt x="15296" y="10887"/>
                  </a:lnTo>
                  <a:lnTo>
                    <a:pt x="15442" y="10887"/>
                  </a:lnTo>
                  <a:lnTo>
                    <a:pt x="15588" y="10839"/>
                  </a:lnTo>
                  <a:lnTo>
                    <a:pt x="15734" y="10766"/>
                  </a:lnTo>
                  <a:lnTo>
                    <a:pt x="15856" y="10668"/>
                  </a:lnTo>
                  <a:lnTo>
                    <a:pt x="15929" y="10546"/>
                  </a:lnTo>
                  <a:lnTo>
                    <a:pt x="16002" y="10425"/>
                  </a:lnTo>
                  <a:lnTo>
                    <a:pt x="16051" y="10278"/>
                  </a:lnTo>
                  <a:lnTo>
                    <a:pt x="16075" y="10108"/>
                  </a:lnTo>
                  <a:lnTo>
                    <a:pt x="16075" y="1"/>
                  </a:lnTo>
                  <a:lnTo>
                    <a:pt x="1" y="1"/>
                  </a:lnTo>
                  <a:close/>
                </a:path>
              </a:pathLst>
            </a:custGeom>
            <a:noFill/>
            <a:ln w="12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55" name="Google Shape;355;p55"/>
            <p:cNvSpPr/>
            <p:nvPr/>
          </p:nvSpPr>
          <p:spPr>
            <a:xfrm>
              <a:off x="6024450" y="456100"/>
              <a:ext cx="300800" cy="175375"/>
            </a:xfrm>
            <a:custGeom>
              <a:avLst/>
              <a:gdLst/>
              <a:ahLst/>
              <a:cxnLst/>
              <a:rect l="l" t="t" r="r" b="b"/>
              <a:pathLst>
                <a:path w="12032" h="7015" fill="none" extrusionOk="0">
                  <a:moveTo>
                    <a:pt x="0" y="0"/>
                  </a:moveTo>
                  <a:lnTo>
                    <a:pt x="12032" y="0"/>
                  </a:lnTo>
                  <a:lnTo>
                    <a:pt x="12032" y="7014"/>
                  </a:lnTo>
                  <a:lnTo>
                    <a:pt x="0" y="7014"/>
                  </a:lnTo>
                  <a:lnTo>
                    <a:pt x="0" y="0"/>
                  </a:lnTo>
                  <a:close/>
                </a:path>
              </a:pathLst>
            </a:custGeom>
            <a:noFill/>
            <a:ln w="12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56" name="Google Shape;356;p55"/>
            <p:cNvSpPr/>
            <p:nvPr/>
          </p:nvSpPr>
          <p:spPr>
            <a:xfrm>
              <a:off x="6024450" y="573000"/>
              <a:ext cx="300800" cy="25"/>
            </a:xfrm>
            <a:custGeom>
              <a:avLst/>
              <a:gdLst/>
              <a:ahLst/>
              <a:cxnLst/>
              <a:rect l="l" t="t" r="r" b="b"/>
              <a:pathLst>
                <a:path w="12032" h="1" fill="none" extrusionOk="0">
                  <a:moveTo>
                    <a:pt x="0" y="0"/>
                  </a:moveTo>
                  <a:lnTo>
                    <a:pt x="12032" y="0"/>
                  </a:lnTo>
                </a:path>
              </a:pathLst>
            </a:custGeom>
            <a:noFill/>
            <a:ln w="12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57" name="Google Shape;357;p55"/>
            <p:cNvSpPr/>
            <p:nvPr/>
          </p:nvSpPr>
          <p:spPr>
            <a:xfrm>
              <a:off x="6024450" y="514550"/>
              <a:ext cx="300800" cy="25"/>
            </a:xfrm>
            <a:custGeom>
              <a:avLst/>
              <a:gdLst/>
              <a:ahLst/>
              <a:cxnLst/>
              <a:rect l="l" t="t" r="r" b="b"/>
              <a:pathLst>
                <a:path w="12032" h="1" fill="none" extrusionOk="0">
                  <a:moveTo>
                    <a:pt x="0" y="0"/>
                  </a:moveTo>
                  <a:lnTo>
                    <a:pt x="12032" y="0"/>
                  </a:lnTo>
                </a:path>
              </a:pathLst>
            </a:custGeom>
            <a:noFill/>
            <a:ln w="12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58" name="Google Shape;358;p55"/>
            <p:cNvSpPr/>
            <p:nvPr/>
          </p:nvSpPr>
          <p:spPr>
            <a:xfrm>
              <a:off x="6264950" y="456100"/>
              <a:ext cx="25" cy="175375"/>
            </a:xfrm>
            <a:custGeom>
              <a:avLst/>
              <a:gdLst/>
              <a:ahLst/>
              <a:cxnLst/>
              <a:rect l="l" t="t" r="r" b="b"/>
              <a:pathLst>
                <a:path w="1" h="7015" fill="none" extrusionOk="0">
                  <a:moveTo>
                    <a:pt x="1" y="0"/>
                  </a:moveTo>
                  <a:lnTo>
                    <a:pt x="1" y="7014"/>
                  </a:lnTo>
                </a:path>
              </a:pathLst>
            </a:custGeom>
            <a:noFill/>
            <a:ln w="12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59" name="Google Shape;359;p55"/>
            <p:cNvSpPr/>
            <p:nvPr/>
          </p:nvSpPr>
          <p:spPr>
            <a:xfrm>
              <a:off x="6204675" y="456100"/>
              <a:ext cx="25" cy="175375"/>
            </a:xfrm>
            <a:custGeom>
              <a:avLst/>
              <a:gdLst/>
              <a:ahLst/>
              <a:cxnLst/>
              <a:rect l="l" t="t" r="r" b="b"/>
              <a:pathLst>
                <a:path w="1" h="7015" fill="none" extrusionOk="0">
                  <a:moveTo>
                    <a:pt x="0" y="0"/>
                  </a:moveTo>
                  <a:lnTo>
                    <a:pt x="0" y="7014"/>
                  </a:lnTo>
                </a:path>
              </a:pathLst>
            </a:custGeom>
            <a:noFill/>
            <a:ln w="12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60" name="Google Shape;360;p55"/>
            <p:cNvSpPr/>
            <p:nvPr/>
          </p:nvSpPr>
          <p:spPr>
            <a:xfrm>
              <a:off x="6145000" y="456100"/>
              <a:ext cx="25" cy="175375"/>
            </a:xfrm>
            <a:custGeom>
              <a:avLst/>
              <a:gdLst/>
              <a:ahLst/>
              <a:cxnLst/>
              <a:rect l="l" t="t" r="r" b="b"/>
              <a:pathLst>
                <a:path w="1" h="7015" fill="none" extrusionOk="0">
                  <a:moveTo>
                    <a:pt x="1" y="0"/>
                  </a:moveTo>
                  <a:lnTo>
                    <a:pt x="1" y="7014"/>
                  </a:lnTo>
                </a:path>
              </a:pathLst>
            </a:custGeom>
            <a:noFill/>
            <a:ln w="12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61" name="Google Shape;361;p55"/>
            <p:cNvSpPr/>
            <p:nvPr/>
          </p:nvSpPr>
          <p:spPr>
            <a:xfrm>
              <a:off x="6084725" y="456100"/>
              <a:ext cx="25" cy="175375"/>
            </a:xfrm>
            <a:custGeom>
              <a:avLst/>
              <a:gdLst/>
              <a:ahLst/>
              <a:cxnLst/>
              <a:rect l="l" t="t" r="r" b="b"/>
              <a:pathLst>
                <a:path w="1" h="7015" fill="none" extrusionOk="0">
                  <a:moveTo>
                    <a:pt x="1" y="0"/>
                  </a:moveTo>
                  <a:lnTo>
                    <a:pt x="1" y="7014"/>
                  </a:lnTo>
                </a:path>
              </a:pathLst>
            </a:custGeom>
            <a:noFill/>
            <a:ln w="12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nvGrpSpPr>
          <p:cNvPr id="362" name="Google Shape;362;p55"/>
          <p:cNvGrpSpPr/>
          <p:nvPr/>
        </p:nvGrpSpPr>
        <p:grpSpPr>
          <a:xfrm>
            <a:off x="1004618" y="1087077"/>
            <a:ext cx="734530" cy="623183"/>
            <a:chOff x="5233525" y="4954450"/>
            <a:chExt cx="538275" cy="516350"/>
          </a:xfrm>
        </p:grpSpPr>
        <p:sp>
          <p:nvSpPr>
            <p:cNvPr id="363" name="Google Shape;363;p55"/>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64" name="Google Shape;364;p55"/>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65" name="Google Shape;365;p55"/>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66" name="Google Shape;366;p55"/>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67" name="Google Shape;367;p55"/>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68" name="Google Shape;368;p55"/>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69" name="Google Shape;369;p55"/>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70" name="Google Shape;370;p55"/>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71" name="Google Shape;371;p55"/>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72" name="Google Shape;372;p55"/>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73" name="Google Shape;373;p55"/>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Feedback- suggestions</a:t>
            </a:r>
            <a:endParaRPr/>
          </a:p>
        </p:txBody>
      </p:sp>
      <p:sp>
        <p:nvSpPr>
          <p:cNvPr id="379" name="Google Shape;379;p5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380" name="Google Shape;380;p56"/>
          <p:cNvPicPr preferRelativeResize="0"/>
          <p:nvPr/>
        </p:nvPicPr>
        <p:blipFill>
          <a:blip r:embed="rId3">
            <a:alphaModFix/>
          </a:blip>
          <a:stretch>
            <a:fillRect/>
          </a:stretch>
        </p:blipFill>
        <p:spPr>
          <a:xfrm>
            <a:off x="0" y="-186150"/>
            <a:ext cx="9144000" cy="609364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57"/>
          <p:cNvSpPr/>
          <p:nvPr/>
        </p:nvSpPr>
        <p:spPr>
          <a:xfrm>
            <a:off x="702280" y="1377413"/>
            <a:ext cx="1900800" cy="19563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57"/>
          <p:cNvSpPr txBox="1">
            <a:spLocks noGrp="1"/>
          </p:cNvSpPr>
          <p:nvPr>
            <p:ph type="title"/>
          </p:nvPr>
        </p:nvSpPr>
        <p:spPr>
          <a:xfrm>
            <a:off x="717000" y="308125"/>
            <a:ext cx="7710000" cy="74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Brainstorm</a:t>
            </a:r>
            <a:endParaRPr sz="3000"/>
          </a:p>
        </p:txBody>
      </p:sp>
      <p:sp>
        <p:nvSpPr>
          <p:cNvPr id="387" name="Google Shape;387;p57"/>
          <p:cNvSpPr/>
          <p:nvPr/>
        </p:nvSpPr>
        <p:spPr>
          <a:xfrm>
            <a:off x="827225" y="1539125"/>
            <a:ext cx="1650900" cy="1632900"/>
          </a:xfrm>
          <a:prstGeom prst="ellipse">
            <a:avLst/>
          </a:prstGeom>
          <a:noFill/>
          <a:ln w="952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263238"/>
                </a:solidFill>
                <a:latin typeface="Source Sans Pro"/>
                <a:ea typeface="Source Sans Pro"/>
                <a:cs typeface="Source Sans Pro"/>
                <a:sym typeface="Source Sans Pro"/>
              </a:rPr>
              <a:t>Changes</a:t>
            </a:r>
            <a:endParaRPr sz="1800" b="1">
              <a:solidFill>
                <a:srgbClr val="263238"/>
              </a:solidFill>
              <a:latin typeface="Source Sans Pro"/>
              <a:ea typeface="Source Sans Pro"/>
              <a:cs typeface="Source Sans Pro"/>
              <a:sym typeface="Source Sans Pro"/>
            </a:endParaRPr>
          </a:p>
        </p:txBody>
      </p:sp>
      <p:sp>
        <p:nvSpPr>
          <p:cNvPr id="388" name="Google Shape;388;p57"/>
          <p:cNvSpPr/>
          <p:nvPr/>
        </p:nvSpPr>
        <p:spPr>
          <a:xfrm>
            <a:off x="3065788" y="2386191"/>
            <a:ext cx="2002800" cy="19806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57"/>
          <p:cNvSpPr/>
          <p:nvPr/>
        </p:nvSpPr>
        <p:spPr>
          <a:xfrm>
            <a:off x="3241755" y="2560220"/>
            <a:ext cx="1650900" cy="1632900"/>
          </a:xfrm>
          <a:prstGeom prst="ellipse">
            <a:avLst/>
          </a:prstGeom>
          <a:noFill/>
          <a:ln w="2857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263238"/>
                </a:solidFill>
                <a:latin typeface="Source Sans Pro"/>
                <a:ea typeface="Source Sans Pro"/>
                <a:cs typeface="Source Sans Pro"/>
                <a:sym typeface="Source Sans Pro"/>
              </a:rPr>
              <a:t>Events</a:t>
            </a:r>
            <a:endParaRPr sz="1800" b="1">
              <a:solidFill>
                <a:srgbClr val="263238"/>
              </a:solidFill>
              <a:latin typeface="Source Sans Pro"/>
              <a:ea typeface="Source Sans Pro"/>
              <a:cs typeface="Source Sans Pro"/>
              <a:sym typeface="Source Sans Pro"/>
            </a:endParaRPr>
          </a:p>
        </p:txBody>
      </p:sp>
      <p:sp>
        <p:nvSpPr>
          <p:cNvPr id="390" name="Google Shape;390;p57"/>
          <p:cNvSpPr/>
          <p:nvPr/>
        </p:nvSpPr>
        <p:spPr>
          <a:xfrm>
            <a:off x="5147112" y="624975"/>
            <a:ext cx="2211300" cy="21867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57"/>
          <p:cNvSpPr/>
          <p:nvPr/>
        </p:nvSpPr>
        <p:spPr>
          <a:xfrm>
            <a:off x="5341423" y="817021"/>
            <a:ext cx="1822500" cy="1802400"/>
          </a:xfrm>
          <a:prstGeom prst="ellipse">
            <a:avLst/>
          </a:prstGeom>
          <a:noFill/>
          <a:ln w="76200"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263238"/>
                </a:solidFill>
                <a:latin typeface="Source Sans Pro"/>
                <a:ea typeface="Source Sans Pro"/>
                <a:cs typeface="Source Sans Pro"/>
                <a:sym typeface="Source Sans Pro"/>
              </a:rPr>
              <a:t>Other Disciplines</a:t>
            </a:r>
            <a:endParaRPr sz="1800" b="1">
              <a:solidFill>
                <a:srgbClr val="263238"/>
              </a:solidFill>
              <a:latin typeface="Source Sans Pro"/>
              <a:ea typeface="Source Sans Pro"/>
              <a:cs typeface="Source Sans Pro"/>
              <a:sym typeface="Source Sans Pro"/>
            </a:endParaRPr>
          </a:p>
        </p:txBody>
      </p:sp>
      <p:cxnSp>
        <p:nvCxnSpPr>
          <p:cNvPr id="392" name="Google Shape;392;p57"/>
          <p:cNvCxnSpPr/>
          <p:nvPr/>
        </p:nvCxnSpPr>
        <p:spPr>
          <a:xfrm>
            <a:off x="2372419" y="2701018"/>
            <a:ext cx="834000" cy="525000"/>
          </a:xfrm>
          <a:prstGeom prst="straightConnector1">
            <a:avLst/>
          </a:prstGeom>
          <a:noFill/>
          <a:ln w="9525" cap="flat" cmpd="sng">
            <a:solidFill>
              <a:srgbClr val="CFD8DC"/>
            </a:solidFill>
            <a:prstDash val="solid"/>
            <a:round/>
            <a:headEnd type="none" w="med" len="med"/>
            <a:tailEnd type="none" w="med" len="med"/>
          </a:ln>
        </p:spPr>
      </p:cxnSp>
      <p:cxnSp>
        <p:nvCxnSpPr>
          <p:cNvPr id="393" name="Google Shape;393;p57"/>
          <p:cNvCxnSpPr/>
          <p:nvPr/>
        </p:nvCxnSpPr>
        <p:spPr>
          <a:xfrm rot="10800000" flipH="1">
            <a:off x="4746543" y="2197633"/>
            <a:ext cx="717300" cy="709200"/>
          </a:xfrm>
          <a:prstGeom prst="straightConnector1">
            <a:avLst/>
          </a:prstGeom>
          <a:noFill/>
          <a:ln w="28575" cap="flat" cmpd="sng">
            <a:solidFill>
              <a:srgbClr val="CFD8DC"/>
            </a:solidFill>
            <a:prstDash val="solid"/>
            <a:round/>
            <a:headEnd type="none" w="med" len="med"/>
            <a:tailEnd type="none" w="med" len="med"/>
          </a:ln>
        </p:spPr>
      </p:cxnSp>
      <p:sp>
        <p:nvSpPr>
          <p:cNvPr id="394" name="Google Shape;394;p57"/>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34</a:t>
            </a:fld>
            <a:endParaRPr/>
          </a:p>
        </p:txBody>
      </p:sp>
      <p:sp>
        <p:nvSpPr>
          <p:cNvPr id="395" name="Google Shape;395;p57"/>
          <p:cNvSpPr/>
          <p:nvPr/>
        </p:nvSpPr>
        <p:spPr>
          <a:xfrm>
            <a:off x="6733055" y="2572338"/>
            <a:ext cx="1900800" cy="1956300"/>
          </a:xfrm>
          <a:prstGeom prst="ellipse">
            <a:avLst/>
          </a:prstGeom>
          <a:noFill/>
          <a:ln w="9525" cap="flat" cmpd="sng">
            <a:solidFill>
              <a:srgbClr val="FFE599"/>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57"/>
          <p:cNvSpPr/>
          <p:nvPr/>
        </p:nvSpPr>
        <p:spPr>
          <a:xfrm>
            <a:off x="6858000" y="2734050"/>
            <a:ext cx="1650900" cy="1632900"/>
          </a:xfrm>
          <a:prstGeom prst="ellipse">
            <a:avLst/>
          </a:prstGeom>
          <a:solidFill>
            <a:srgbClr val="FFFFFF"/>
          </a:solidFill>
          <a:ln w="9525"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7" name="Google Shape;397;p57"/>
          <p:cNvGrpSpPr/>
          <p:nvPr/>
        </p:nvGrpSpPr>
        <p:grpSpPr>
          <a:xfrm>
            <a:off x="7213296" y="2909413"/>
            <a:ext cx="940309" cy="1282172"/>
            <a:chOff x="6718575" y="2318625"/>
            <a:chExt cx="256950" cy="407375"/>
          </a:xfrm>
        </p:grpSpPr>
        <p:sp>
          <p:nvSpPr>
            <p:cNvPr id="398" name="Google Shape;398;p57"/>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285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1EFFF"/>
                </a:solidFill>
                <a:highlight>
                  <a:srgbClr val="FFFF00"/>
                </a:highlight>
              </a:endParaRPr>
            </a:p>
          </p:txBody>
        </p:sp>
        <p:sp>
          <p:nvSpPr>
            <p:cNvPr id="399" name="Google Shape;399;p57"/>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285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1EFFF"/>
                </a:solidFill>
                <a:highlight>
                  <a:srgbClr val="FFFF00"/>
                </a:highlight>
              </a:endParaRPr>
            </a:p>
          </p:txBody>
        </p:sp>
        <p:sp>
          <p:nvSpPr>
            <p:cNvPr id="400" name="Google Shape;400;p57"/>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285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1EFFF"/>
                </a:solidFill>
                <a:highlight>
                  <a:srgbClr val="FFFF00"/>
                </a:highlight>
              </a:endParaRPr>
            </a:p>
          </p:txBody>
        </p:sp>
        <p:sp>
          <p:nvSpPr>
            <p:cNvPr id="401" name="Google Shape;401;p57"/>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28575" cap="rnd"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1EFFF"/>
                </a:solidFill>
                <a:highlight>
                  <a:srgbClr val="FFFF00"/>
                </a:highlight>
              </a:endParaRPr>
            </a:p>
          </p:txBody>
        </p:sp>
        <p:sp>
          <p:nvSpPr>
            <p:cNvPr id="402" name="Google Shape;402;p57"/>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285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1EFFF"/>
                </a:solidFill>
                <a:highlight>
                  <a:srgbClr val="FFFF00"/>
                </a:highlight>
              </a:endParaRPr>
            </a:p>
          </p:txBody>
        </p:sp>
        <p:sp>
          <p:nvSpPr>
            <p:cNvPr id="403" name="Google Shape;403;p57"/>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28575" cap="rnd"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1EFFF"/>
                </a:solidFill>
                <a:highlight>
                  <a:srgbClr val="FFFF00"/>
                </a:highlight>
              </a:endParaRPr>
            </a:p>
          </p:txBody>
        </p:sp>
        <p:sp>
          <p:nvSpPr>
            <p:cNvPr id="404" name="Google Shape;404;p57"/>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28575" cap="rnd"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1EFFF"/>
                </a:solidFill>
                <a:highlight>
                  <a:srgbClr val="FFFF00"/>
                </a:highlight>
              </a:endParaRPr>
            </a:p>
          </p:txBody>
        </p:sp>
        <p:sp>
          <p:nvSpPr>
            <p:cNvPr id="405" name="Google Shape;405;p57"/>
            <p:cNvSpPr/>
            <p:nvPr/>
          </p:nvSpPr>
          <p:spPr>
            <a:xfrm>
              <a:off x="6795900" y="2628550"/>
              <a:ext cx="102300" cy="25"/>
            </a:xfrm>
            <a:custGeom>
              <a:avLst/>
              <a:gdLst/>
              <a:ahLst/>
              <a:cxnLst/>
              <a:rect l="l" t="t" r="r" b="b"/>
              <a:pathLst>
                <a:path w="4092" h="1" fill="none" extrusionOk="0">
                  <a:moveTo>
                    <a:pt x="0" y="1"/>
                  </a:moveTo>
                  <a:lnTo>
                    <a:pt x="4092" y="1"/>
                  </a:lnTo>
                </a:path>
              </a:pathLst>
            </a:custGeom>
            <a:noFill/>
            <a:ln w="285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1EFFF"/>
                </a:solidFill>
                <a:highlight>
                  <a:srgbClr val="FFFF00"/>
                </a:highlight>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58"/>
          <p:cNvSpPr/>
          <p:nvPr/>
        </p:nvSpPr>
        <p:spPr>
          <a:xfrm>
            <a:off x="1088888" y="942900"/>
            <a:ext cx="6966231" cy="4200558"/>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58"/>
          <p:cNvSpPr txBox="1">
            <a:spLocks noGrp="1"/>
          </p:cNvSpPr>
          <p:nvPr>
            <p:ph type="body" idx="4294967295"/>
          </p:nvPr>
        </p:nvSpPr>
        <p:spPr>
          <a:xfrm>
            <a:off x="483450" y="310974"/>
            <a:ext cx="8192400" cy="545100"/>
          </a:xfrm>
          <a:prstGeom prst="rect">
            <a:avLst/>
          </a:prstGeom>
        </p:spPr>
        <p:txBody>
          <a:bodyPr spcFirstLastPara="1" wrap="square" lIns="91425" tIns="91425" rIns="91425" bIns="91425" anchor="b" anchorCtr="0">
            <a:noAutofit/>
          </a:bodyPr>
          <a:lstStyle/>
          <a:p>
            <a:pPr marL="0" lvl="0" indent="0" algn="ctr" rtl="0">
              <a:spcBef>
                <a:spcPts val="600"/>
              </a:spcBef>
              <a:spcAft>
                <a:spcPts val="0"/>
              </a:spcAft>
              <a:buNone/>
            </a:pPr>
            <a:r>
              <a:rPr lang="en" b="1">
                <a:solidFill>
                  <a:srgbClr val="0091EA"/>
                </a:solidFill>
                <a:highlight>
                  <a:srgbClr val="ECEFF1"/>
                </a:highlight>
                <a:latin typeface="Roboto Slab"/>
                <a:ea typeface="Roboto Slab"/>
                <a:cs typeface="Roboto Slab"/>
                <a:sym typeface="Roboto Slab"/>
              </a:rPr>
              <a:t>References</a:t>
            </a:r>
            <a:endParaRPr sz="1800">
              <a:highlight>
                <a:srgbClr val="ECEFF1"/>
              </a:highlight>
            </a:endParaRPr>
          </a:p>
        </p:txBody>
      </p:sp>
      <p:sp>
        <p:nvSpPr>
          <p:cNvPr id="412" name="Google Shape;412;p58"/>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35</a:t>
            </a:fld>
            <a:endParaRPr/>
          </a:p>
        </p:txBody>
      </p:sp>
      <p:sp>
        <p:nvSpPr>
          <p:cNvPr id="413" name="Google Shape;413;p58"/>
          <p:cNvSpPr/>
          <p:nvPr/>
        </p:nvSpPr>
        <p:spPr>
          <a:xfrm>
            <a:off x="1348650" y="1162675"/>
            <a:ext cx="6344700" cy="3111300"/>
          </a:xfrm>
          <a:prstGeom prst="rect">
            <a:avLst/>
          </a:prstGeom>
          <a:solidFill>
            <a:srgbClr val="CFD8DC">
              <a:alpha val="492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000">
              <a:solidFill>
                <a:schemeClr val="accent1"/>
              </a:solidFill>
              <a:latin typeface="Source Sans Pro"/>
              <a:ea typeface="Source Sans Pro"/>
              <a:cs typeface="Source Sans Pro"/>
              <a:sym typeface="Source Sans Pro"/>
            </a:endParaRPr>
          </a:p>
        </p:txBody>
      </p:sp>
      <p:sp>
        <p:nvSpPr>
          <p:cNvPr id="414" name="Google Shape;414;p58"/>
          <p:cNvSpPr txBox="1">
            <a:spLocks noGrp="1"/>
          </p:cNvSpPr>
          <p:nvPr>
            <p:ph type="body" idx="4294967295"/>
          </p:nvPr>
        </p:nvSpPr>
        <p:spPr>
          <a:xfrm>
            <a:off x="1348650" y="1532100"/>
            <a:ext cx="6462000" cy="2804400"/>
          </a:xfrm>
          <a:prstGeom prst="rect">
            <a:avLst/>
          </a:prstGeom>
        </p:spPr>
        <p:txBody>
          <a:bodyPr spcFirstLastPara="1" wrap="square" lIns="91425" tIns="91425" rIns="91425" bIns="91425" anchor="t" anchorCtr="0">
            <a:noAutofit/>
          </a:bodyPr>
          <a:lstStyle/>
          <a:p>
            <a:pPr marL="304800" lvl="0" indent="-304800" algn="l" rtl="0">
              <a:lnSpc>
                <a:spcPct val="100000"/>
              </a:lnSpc>
              <a:spcBef>
                <a:spcPts val="0"/>
              </a:spcBef>
              <a:spcAft>
                <a:spcPts val="0"/>
              </a:spcAft>
              <a:buNone/>
            </a:pPr>
            <a:r>
              <a:rPr lang="en" sz="1400">
                <a:solidFill>
                  <a:srgbClr val="000000"/>
                </a:solidFill>
                <a:latin typeface="Times New Roman"/>
                <a:ea typeface="Times New Roman"/>
                <a:cs typeface="Times New Roman"/>
                <a:sym typeface="Times New Roman"/>
              </a:rPr>
              <a:t>Jones, P. R., Laufgraben, J. L., &amp; Morris, N. (2006). Developing an empirically based typology of attitudes of entering students toward participation in learning communities. </a:t>
            </a:r>
            <a:r>
              <a:rPr lang="en" sz="1400" i="1">
                <a:solidFill>
                  <a:srgbClr val="000000"/>
                </a:solidFill>
                <a:latin typeface="Times New Roman"/>
                <a:ea typeface="Times New Roman"/>
                <a:cs typeface="Times New Roman"/>
                <a:sym typeface="Times New Roman"/>
              </a:rPr>
              <a:t>Assessment and Evaluation in Higher Education</a:t>
            </a:r>
            <a:r>
              <a:rPr lang="en" sz="1400">
                <a:solidFill>
                  <a:srgbClr val="000000"/>
                </a:solidFill>
                <a:latin typeface="Times New Roman"/>
                <a:ea typeface="Times New Roman"/>
                <a:cs typeface="Times New Roman"/>
                <a:sym typeface="Times New Roman"/>
              </a:rPr>
              <a:t>, </a:t>
            </a:r>
            <a:r>
              <a:rPr lang="en" sz="1400" i="1">
                <a:solidFill>
                  <a:srgbClr val="000000"/>
                </a:solidFill>
                <a:latin typeface="Times New Roman"/>
                <a:ea typeface="Times New Roman"/>
                <a:cs typeface="Times New Roman"/>
                <a:sym typeface="Times New Roman"/>
              </a:rPr>
              <a:t>31</a:t>
            </a:r>
            <a:r>
              <a:rPr lang="en" sz="1400">
                <a:solidFill>
                  <a:srgbClr val="000000"/>
                </a:solidFill>
                <a:latin typeface="Times New Roman"/>
                <a:ea typeface="Times New Roman"/>
                <a:cs typeface="Times New Roman"/>
                <a:sym typeface="Times New Roman"/>
              </a:rPr>
              <a:t>(3), 249–265. https://doi.org/10.1080/02602930500352766</a:t>
            </a:r>
            <a:endParaRPr sz="1400">
              <a:solidFill>
                <a:srgbClr val="000000"/>
              </a:solidFill>
              <a:latin typeface="Times New Roman"/>
              <a:ea typeface="Times New Roman"/>
              <a:cs typeface="Times New Roman"/>
              <a:sym typeface="Times New Roman"/>
            </a:endParaRPr>
          </a:p>
          <a:p>
            <a:pPr marL="304800" lvl="0" indent="-304800" algn="l" rtl="0">
              <a:lnSpc>
                <a:spcPct val="100000"/>
              </a:lnSpc>
              <a:spcBef>
                <a:spcPts val="0"/>
              </a:spcBef>
              <a:spcAft>
                <a:spcPts val="0"/>
              </a:spcAft>
              <a:buNone/>
            </a:pPr>
            <a:r>
              <a:rPr lang="en" sz="1400">
                <a:solidFill>
                  <a:srgbClr val="000000"/>
                </a:solidFill>
                <a:latin typeface="Times New Roman"/>
                <a:ea typeface="Times New Roman"/>
                <a:cs typeface="Times New Roman"/>
                <a:sym typeface="Times New Roman"/>
              </a:rPr>
              <a:t>Levine-Laufgraben, J. (2005). Building learning communities for first-year students. In Robert S. Feldman (Ed.), </a:t>
            </a:r>
            <a:r>
              <a:rPr lang="en" sz="1400" i="1">
                <a:solidFill>
                  <a:srgbClr val="000000"/>
                </a:solidFill>
                <a:latin typeface="Times New Roman"/>
                <a:ea typeface="Times New Roman"/>
                <a:cs typeface="Times New Roman"/>
                <a:sym typeface="Times New Roman"/>
              </a:rPr>
              <a:t>Improving the first year of college: Research and practice</a:t>
            </a:r>
            <a:r>
              <a:rPr lang="en" sz="1400">
                <a:solidFill>
                  <a:srgbClr val="000000"/>
                </a:solidFill>
                <a:latin typeface="Times New Roman"/>
                <a:ea typeface="Times New Roman"/>
                <a:cs typeface="Times New Roman"/>
                <a:sym typeface="Times New Roman"/>
              </a:rPr>
              <a:t> (pp. 195–218). Mahwah, NJ: Lawrence Erlbaum Associates.</a:t>
            </a:r>
            <a:endParaRPr sz="1400">
              <a:solidFill>
                <a:srgbClr val="000000"/>
              </a:solidFill>
              <a:latin typeface="Times New Roman"/>
              <a:ea typeface="Times New Roman"/>
              <a:cs typeface="Times New Roman"/>
              <a:sym typeface="Times New Roman"/>
            </a:endParaRPr>
          </a:p>
          <a:p>
            <a:pPr marL="304800" lvl="0" indent="-304800" algn="l" rtl="0">
              <a:lnSpc>
                <a:spcPct val="100000"/>
              </a:lnSpc>
              <a:spcBef>
                <a:spcPts val="0"/>
              </a:spcBef>
              <a:spcAft>
                <a:spcPts val="0"/>
              </a:spcAft>
              <a:buNone/>
            </a:pPr>
            <a:r>
              <a:rPr lang="en" sz="1400">
                <a:solidFill>
                  <a:srgbClr val="000000"/>
                </a:solidFill>
                <a:latin typeface="Times New Roman"/>
                <a:ea typeface="Times New Roman"/>
                <a:cs typeface="Times New Roman"/>
                <a:sym typeface="Times New Roman"/>
              </a:rPr>
              <a:t>Smith, B. L., MacGregor, J., Matthews, R. S., &amp; Gabelnick, F. (2004). </a:t>
            </a:r>
            <a:r>
              <a:rPr lang="en" sz="1400" i="1">
                <a:solidFill>
                  <a:srgbClr val="000000"/>
                </a:solidFill>
                <a:latin typeface="Times New Roman"/>
                <a:ea typeface="Times New Roman"/>
                <a:cs typeface="Times New Roman"/>
                <a:sym typeface="Times New Roman"/>
              </a:rPr>
              <a:t>Learning communities: Reforming undergraduate education. </a:t>
            </a:r>
            <a:r>
              <a:rPr lang="en" sz="1400">
                <a:solidFill>
                  <a:srgbClr val="000000"/>
                </a:solidFill>
                <a:latin typeface="Times New Roman"/>
                <a:ea typeface="Times New Roman"/>
                <a:cs typeface="Times New Roman"/>
                <a:sym typeface="Times New Roman"/>
              </a:rPr>
              <a:t>San Francisco, CA: Jossey-Bass.</a:t>
            </a:r>
            <a:endParaRPr sz="1400">
              <a:solidFill>
                <a:srgbClr val="000000"/>
              </a:solidFill>
              <a:latin typeface="Times New Roman"/>
              <a:ea typeface="Times New Roman"/>
              <a:cs typeface="Times New Roman"/>
              <a:sym typeface="Times New Roman"/>
            </a:endParaRPr>
          </a:p>
          <a:p>
            <a:pPr marL="304800" lvl="0" indent="-304800" algn="l" rtl="0">
              <a:lnSpc>
                <a:spcPct val="100000"/>
              </a:lnSpc>
              <a:spcBef>
                <a:spcPts val="0"/>
              </a:spcBef>
              <a:spcAft>
                <a:spcPts val="0"/>
              </a:spcAft>
              <a:buNone/>
            </a:pPr>
            <a:endParaRPr sz="1400">
              <a:solidFill>
                <a:srgbClr val="000000"/>
              </a:solidFill>
              <a:latin typeface="Times New Roman"/>
              <a:ea typeface="Times New Roman"/>
              <a:cs typeface="Times New Roman"/>
              <a:sym typeface="Times New Roman"/>
            </a:endParaRPr>
          </a:p>
          <a:p>
            <a:pPr marL="304800" lvl="0" indent="-304800" algn="l" rtl="0">
              <a:lnSpc>
                <a:spcPct val="100000"/>
              </a:lnSpc>
              <a:spcBef>
                <a:spcPts val="0"/>
              </a:spcBef>
              <a:spcAft>
                <a:spcPts val="0"/>
              </a:spcAft>
              <a:buNone/>
            </a:pPr>
            <a:endParaRPr sz="1200">
              <a:solidFill>
                <a:srgbClr val="000000"/>
              </a:solidFill>
              <a:latin typeface="Times New Roman"/>
              <a:ea typeface="Times New Roman"/>
              <a:cs typeface="Times New Roman"/>
              <a:sym typeface="Times New Roman"/>
            </a:endParaRPr>
          </a:p>
          <a:p>
            <a:pPr marL="457200" lvl="0" indent="-292100" algn="r" rtl="0">
              <a:lnSpc>
                <a:spcPct val="115000"/>
              </a:lnSpc>
              <a:spcBef>
                <a:spcPts val="600"/>
              </a:spcBef>
              <a:spcAft>
                <a:spcPts val="0"/>
              </a:spcAft>
              <a:buSzPts val="1000"/>
              <a:buChar char="◎"/>
            </a:pPr>
            <a:r>
              <a:rPr lang="en" sz="1000"/>
              <a:t>Presentation template by </a:t>
            </a:r>
            <a:r>
              <a:rPr lang="en" sz="1000" u="sng">
                <a:hlinkClick r:id="rId3"/>
              </a:rPr>
              <a:t>SlidesCarnival</a:t>
            </a:r>
            <a:endParaRPr sz="1000"/>
          </a:p>
          <a:p>
            <a:pPr marL="457200" lvl="0" indent="-292100" algn="r" rtl="0">
              <a:lnSpc>
                <a:spcPct val="115000"/>
              </a:lnSpc>
              <a:spcBef>
                <a:spcPts val="0"/>
              </a:spcBef>
              <a:spcAft>
                <a:spcPts val="0"/>
              </a:spcAft>
              <a:buSzPts val="1000"/>
              <a:buChar char="◎"/>
            </a:pPr>
            <a:endParaRPr sz="1000">
              <a:solidFill>
                <a:srgbClr val="000000"/>
              </a:solidFill>
              <a:latin typeface="Times New Roman"/>
              <a:ea typeface="Times New Roman"/>
              <a:cs typeface="Times New Roman"/>
              <a:sym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59"/>
          <p:cNvSpPr txBox="1">
            <a:spLocks noGrp="1"/>
          </p:cNvSpPr>
          <p:nvPr>
            <p:ph type="title"/>
          </p:nvPr>
        </p:nvSpPr>
        <p:spPr>
          <a:xfrm>
            <a:off x="552450" y="3462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Thank you!</a:t>
            </a:r>
            <a:endParaRPr sz="3000"/>
          </a:p>
        </p:txBody>
      </p:sp>
      <p:sp>
        <p:nvSpPr>
          <p:cNvPr id="420" name="Google Shape;420;p59"/>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36</a:t>
            </a:fld>
            <a:endParaRPr/>
          </a:p>
        </p:txBody>
      </p:sp>
      <p:sp>
        <p:nvSpPr>
          <p:cNvPr id="421" name="Google Shape;421;p59"/>
          <p:cNvSpPr txBox="1">
            <a:spLocks noGrp="1"/>
          </p:cNvSpPr>
          <p:nvPr>
            <p:ph type="body" idx="4294967295"/>
          </p:nvPr>
        </p:nvSpPr>
        <p:spPr>
          <a:xfrm>
            <a:off x="489150" y="1943100"/>
            <a:ext cx="8165700" cy="2682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b="1"/>
              <a:t>Biology</a:t>
            </a:r>
            <a:endParaRPr sz="2400" b="1"/>
          </a:p>
          <a:p>
            <a:pPr marL="457200" lvl="0" indent="0" algn="l" rtl="0">
              <a:lnSpc>
                <a:spcPct val="100000"/>
              </a:lnSpc>
              <a:spcBef>
                <a:spcPts val="600"/>
              </a:spcBef>
              <a:spcAft>
                <a:spcPts val="0"/>
              </a:spcAft>
              <a:buNone/>
            </a:pPr>
            <a:r>
              <a:rPr lang="en" sz="2400"/>
              <a:t>Susie Banks				sbanks@flsouthern.deu</a:t>
            </a:r>
            <a:endParaRPr sz="2400"/>
          </a:p>
          <a:p>
            <a:pPr marL="457200" lvl="0" indent="0" algn="l" rtl="0">
              <a:lnSpc>
                <a:spcPct val="100000"/>
              </a:lnSpc>
              <a:spcBef>
                <a:spcPts val="600"/>
              </a:spcBef>
              <a:spcAft>
                <a:spcPts val="0"/>
              </a:spcAft>
              <a:buNone/>
            </a:pPr>
            <a:r>
              <a:rPr lang="en" sz="2400"/>
              <a:t>Christopher Brandon		cbrandon@flsouthern.edu</a:t>
            </a:r>
            <a:endParaRPr sz="2400"/>
          </a:p>
          <a:p>
            <a:pPr marL="0" lvl="0" indent="0" algn="l" rtl="0">
              <a:lnSpc>
                <a:spcPct val="100000"/>
              </a:lnSpc>
              <a:spcBef>
                <a:spcPts val="600"/>
              </a:spcBef>
              <a:spcAft>
                <a:spcPts val="0"/>
              </a:spcAft>
              <a:buNone/>
            </a:pPr>
            <a:r>
              <a:rPr lang="en" sz="2400" b="1"/>
              <a:t>Psychology</a:t>
            </a:r>
            <a:endParaRPr sz="2400" b="1"/>
          </a:p>
          <a:p>
            <a:pPr marL="457200" lvl="0" indent="0" algn="l" rtl="0">
              <a:lnSpc>
                <a:spcPct val="100000"/>
              </a:lnSpc>
              <a:spcBef>
                <a:spcPts val="600"/>
              </a:spcBef>
              <a:spcAft>
                <a:spcPts val="0"/>
              </a:spcAft>
              <a:buNone/>
            </a:pPr>
            <a:r>
              <a:rPr lang="en" sz="2400"/>
              <a:t>Melanie Law				mlaw@flsouthern.edu</a:t>
            </a:r>
            <a:endParaRPr sz="2400"/>
          </a:p>
        </p:txBody>
      </p:sp>
      <p:pic>
        <p:nvPicPr>
          <p:cNvPr id="422" name="Google Shape;422;p59"/>
          <p:cNvPicPr preferRelativeResize="0"/>
          <p:nvPr/>
        </p:nvPicPr>
        <p:blipFill>
          <a:blip r:embed="rId3">
            <a:alphaModFix/>
          </a:blip>
          <a:stretch>
            <a:fillRect/>
          </a:stretch>
        </p:blipFill>
        <p:spPr>
          <a:xfrm>
            <a:off x="5534140" y="95250"/>
            <a:ext cx="3445861" cy="268289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rdelia template">
  <a:themeElements>
    <a:clrScheme name="Custom 347">
      <a:dk1>
        <a:srgbClr val="263238"/>
      </a:dk1>
      <a:lt1>
        <a:srgbClr val="FFFFFF"/>
      </a:lt1>
      <a:dk2>
        <a:srgbClr val="607D8B"/>
      </a:dk2>
      <a:lt2>
        <a:srgbClr val="ECEFF1"/>
      </a:lt2>
      <a:accent1>
        <a:srgbClr val="0091EA"/>
      </a:accent1>
      <a:accent2>
        <a:srgbClr val="0053A3"/>
      </a:accent2>
      <a:accent3>
        <a:srgbClr val="607D8B"/>
      </a:accent3>
      <a:accent4>
        <a:srgbClr val="CFD8DC"/>
      </a:accent4>
      <a:accent5>
        <a:srgbClr val="ECEFF1"/>
      </a:accent5>
      <a:accent6>
        <a:srgbClr val="ACDBF8"/>
      </a:accent6>
      <a:hlink>
        <a:srgbClr val="0091E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1096</Words>
  <Application>Microsoft Office PowerPoint</Application>
  <PresentationFormat>On-screen Show (16:9)</PresentationFormat>
  <Paragraphs>191</Paragraphs>
  <Slides>36</Slides>
  <Notes>36</Notes>
  <HiddenSlides>0</HiddenSlides>
  <MMClips>0</MMClips>
  <ScaleCrop>false</ScaleCrop>
  <HeadingPairs>
    <vt:vector size="4" baseType="variant">
      <vt:variant>
        <vt:lpstr>Theme</vt:lpstr>
      </vt:variant>
      <vt:variant>
        <vt:i4>2</vt:i4>
      </vt:variant>
      <vt:variant>
        <vt:lpstr>Slide Titles</vt:lpstr>
      </vt:variant>
      <vt:variant>
        <vt:i4>36</vt:i4>
      </vt:variant>
    </vt:vector>
  </HeadingPairs>
  <TitlesOfParts>
    <vt:vector size="38" baseType="lpstr">
      <vt:lpstr>Simple Light</vt:lpstr>
      <vt:lpstr>Cordelia template</vt:lpstr>
      <vt:lpstr>Mind the Gap Bridging Siloed Learning Communities through Supplementary Interdisciplinary Interactions</vt:lpstr>
      <vt:lpstr>Goals for today’s workshop:  Share our story Collaborative approaches to improve student experience and reduce faculty workload Feedback </vt:lpstr>
      <vt:lpstr>Sharing Our Collaborative Experience</vt:lpstr>
      <vt:lpstr>PowerPoint Presentation</vt:lpstr>
      <vt:lpstr>Popular Learning Community Models</vt:lpstr>
      <vt:lpstr>Florida Southern College </vt:lpstr>
      <vt:lpstr>FSC Learning Community Snapshot</vt:lpstr>
      <vt:lpstr>Psychology  Learning Communities</vt:lpstr>
      <vt:lpstr>End-of-Semester Culminating Event</vt:lpstr>
      <vt:lpstr>PowerPoint Presentation</vt:lpstr>
      <vt:lpstr>Biology Learning Communities</vt:lpstr>
      <vt:lpstr>Our Students  Survey Monkey, N = 120 </vt:lpstr>
      <vt:lpstr>Students Aspirations are Diverse</vt:lpstr>
      <vt:lpstr>First Year Experience for the First Year Experience</vt:lpstr>
      <vt:lpstr>Our big event</vt:lpstr>
      <vt:lpstr>Our Big Event Fall 2018</vt:lpstr>
      <vt:lpstr>What We Learned</vt:lpstr>
      <vt:lpstr>What We Learned:  Student Voices</vt:lpstr>
      <vt:lpstr>What We Learned: Community Connection</vt:lpstr>
      <vt:lpstr>Feedback and Modifications for 2nd Year</vt:lpstr>
      <vt:lpstr>What our students said about the prospect of peer mentors</vt:lpstr>
      <vt:lpstr>Merging the Silos</vt:lpstr>
      <vt:lpstr>What Do You Think Influences You More?</vt:lpstr>
      <vt:lpstr>CRISPR-Cas9</vt:lpstr>
      <vt:lpstr>PowerPoint Presentation</vt:lpstr>
      <vt:lpstr>Big Event Fall 2019  250 students attended the film screening  150 students attended the discussion and 23 faculty &amp; peer mentors</vt:lpstr>
      <vt:lpstr>PowerPoint Presentation</vt:lpstr>
      <vt:lpstr>Event Planning Breakdown - Shared Resources</vt:lpstr>
      <vt:lpstr>PowerPoint Presentation</vt:lpstr>
      <vt:lpstr>PowerPoint Presentation</vt:lpstr>
      <vt:lpstr>Gattaca Discussion Demo</vt:lpstr>
      <vt:lpstr>What Did We Learn?</vt:lpstr>
      <vt:lpstr>Feedback- suggestions</vt:lpstr>
      <vt:lpstr>Brainstorm</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 the Gap Bridging Siloed Learning Communities through Supplementary Interdisciplinary Interactions</dc:title>
  <dc:creator>Brandon, Christopher S</dc:creator>
  <cp:lastModifiedBy>Brandon, Christopher S</cp:lastModifiedBy>
  <cp:revision>2</cp:revision>
  <dcterms:modified xsi:type="dcterms:W3CDTF">2019-10-23T20:45:47Z</dcterms:modified>
</cp:coreProperties>
</file>