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257" r:id="rId2"/>
    <p:sldId id="285" r:id="rId3"/>
    <p:sldId id="258" r:id="rId4"/>
    <p:sldId id="259" r:id="rId5"/>
    <p:sldId id="261" r:id="rId6"/>
    <p:sldId id="263" r:id="rId7"/>
    <p:sldId id="264" r:id="rId8"/>
    <p:sldId id="265" r:id="rId9"/>
    <p:sldId id="266" r:id="rId10"/>
    <p:sldId id="271" r:id="rId11"/>
    <p:sldId id="267" r:id="rId12"/>
    <p:sldId id="289" r:id="rId13"/>
    <p:sldId id="320" r:id="rId14"/>
    <p:sldId id="297" r:id="rId15"/>
    <p:sldId id="321" r:id="rId16"/>
    <p:sldId id="288" r:id="rId17"/>
    <p:sldId id="286" r:id="rId18"/>
    <p:sldId id="323" r:id="rId19"/>
    <p:sldId id="272" r:id="rId20"/>
    <p:sldId id="324" r:id="rId21"/>
    <p:sldId id="282" r:id="rId22"/>
    <p:sldId id="280" r:id="rId23"/>
    <p:sldId id="325" r:id="rId24"/>
    <p:sldId id="310" r:id="rId25"/>
    <p:sldId id="313" r:id="rId26"/>
    <p:sldId id="322" r:id="rId27"/>
    <p:sldId id="268" r:id="rId28"/>
    <p:sldId id="31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484" autoAdjust="0"/>
    <p:restoredTop sz="94660"/>
  </p:normalViewPr>
  <p:slideViewPr>
    <p:cSldViewPr snapToGrid="0">
      <p:cViewPr varScale="1">
        <p:scale>
          <a:sx n="73" d="100"/>
          <a:sy n="73" d="100"/>
        </p:scale>
        <p:origin x="78" y="8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E485C8-C7BA-4798-A176-AB440780838B}" type="datetimeFigureOut">
              <a:rPr lang="en-US" smtClean="0"/>
              <a:t>10/15/2019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D872F3-6F9A-4192-A93D-A858D33E04EF}" type="slidenum">
              <a:rPr lang="en-US" smtClean="0"/>
              <a:t>‹#›</a:t>
            </a:fld>
            <a:endParaRPr lang="en-US"/>
          </a:p>
        </p:txBody>
      </p:sp>
    </p:spTree>
    <p:extLst>
      <p:ext uri="{BB962C8B-B14F-4D97-AF65-F5344CB8AC3E}">
        <p14:creationId xmlns:p14="http://schemas.microsoft.com/office/powerpoint/2010/main" val="3987846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D88E5452-A63F-4348-9BB0-EEF615840A8C}" type="slidenum">
              <a:rPr lang="en-US" smtClean="0"/>
              <a:pPr>
                <a:defRPr/>
              </a:pPr>
              <a:t>4</a:t>
            </a:fld>
            <a:endParaRPr lang="en-US"/>
          </a:p>
        </p:txBody>
      </p:sp>
    </p:spTree>
    <p:extLst>
      <p:ext uri="{BB962C8B-B14F-4D97-AF65-F5344CB8AC3E}">
        <p14:creationId xmlns:p14="http://schemas.microsoft.com/office/powerpoint/2010/main" val="1302506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A1E6842-C838-4C8E-AE1A-A4ACA8EAA860}" type="slidenum">
              <a:rPr lang="en-US"/>
              <a:pPr>
                <a:defRPr/>
              </a:pPr>
              <a:t>8</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4281507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p>
            <a:pPr>
              <a:defRPr/>
            </a:pPr>
            <a:fld id="{A40EE8E4-F7AE-4DB0-AAD0-EECA9D505217}" type="slidenum">
              <a:rPr lang="en-US" smtClean="0"/>
              <a:pPr>
                <a:defRPr/>
              </a:pPr>
              <a:t>9</a:t>
            </a:fld>
            <a:endParaRPr lang="en-US"/>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val="1002234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Cheryl</a:t>
            </a:r>
          </a:p>
        </p:txBody>
      </p:sp>
      <p:sp>
        <p:nvSpPr>
          <p:cNvPr id="4" name="Slide Number Placeholder 3"/>
          <p:cNvSpPr>
            <a:spLocks noGrp="1"/>
          </p:cNvSpPr>
          <p:nvPr>
            <p:ph type="sldNum" sz="quarter" idx="10"/>
          </p:nvPr>
        </p:nvSpPr>
        <p:spPr/>
        <p:txBody>
          <a:bodyPr/>
          <a:lstStyle/>
          <a:p>
            <a:fld id="{8ED872F3-6F9A-4192-A93D-A858D33E04EF}" type="slidenum">
              <a:rPr lang="en-US" smtClean="0"/>
              <a:t>14</a:t>
            </a:fld>
            <a:endParaRPr lang="en-US"/>
          </a:p>
        </p:txBody>
      </p:sp>
    </p:spTree>
    <p:extLst>
      <p:ext uri="{BB962C8B-B14F-4D97-AF65-F5344CB8AC3E}">
        <p14:creationId xmlns:p14="http://schemas.microsoft.com/office/powerpoint/2010/main" val="2529359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10"/>
          </p:nvPr>
        </p:nvSpPr>
        <p:spPr/>
        <p:txBody>
          <a:bodyPr/>
          <a:lstStyle/>
          <a:p>
            <a:fld id="{8ED872F3-6F9A-4192-A93D-A858D33E04EF}" type="slidenum">
              <a:rPr lang="en-US" smtClean="0"/>
              <a:t>24</a:t>
            </a:fld>
            <a:endParaRPr lang="en-US"/>
          </a:p>
        </p:txBody>
      </p:sp>
    </p:spTree>
    <p:extLst>
      <p:ext uri="{BB962C8B-B14F-4D97-AF65-F5344CB8AC3E}">
        <p14:creationId xmlns:p14="http://schemas.microsoft.com/office/powerpoint/2010/main" val="2491174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Deborah</a:t>
            </a:r>
          </a:p>
        </p:txBody>
      </p:sp>
      <p:sp>
        <p:nvSpPr>
          <p:cNvPr id="4" name="Slide Number Placeholder 3"/>
          <p:cNvSpPr>
            <a:spLocks noGrp="1"/>
          </p:cNvSpPr>
          <p:nvPr>
            <p:ph type="sldNum" sz="quarter" idx="10"/>
          </p:nvPr>
        </p:nvSpPr>
        <p:spPr/>
        <p:txBody>
          <a:bodyPr/>
          <a:lstStyle/>
          <a:p>
            <a:fld id="{8ED872F3-6F9A-4192-A93D-A858D33E04EF}" type="slidenum">
              <a:rPr lang="en-US" smtClean="0"/>
              <a:t>26</a:t>
            </a:fld>
            <a:endParaRPr lang="en-US"/>
          </a:p>
        </p:txBody>
      </p:sp>
    </p:spTree>
    <p:extLst>
      <p:ext uri="{BB962C8B-B14F-4D97-AF65-F5344CB8AC3E}">
        <p14:creationId xmlns:p14="http://schemas.microsoft.com/office/powerpoint/2010/main" val="4122075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10/15/2019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10/15/2019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10/15/2019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10/15/2019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10/15/2019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10/15/2019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10/15/2019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10/15/2019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10/15/2019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10/15/2019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10/15/2019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10/15/2019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www.aacu.org/sites/default/files/files/LEAP/HIP_tables.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awilson@ccbcmd.edu" TargetMode="External"/><Relationship Id="rId2" Type="http://schemas.openxmlformats.org/officeDocument/2006/relationships/hyperlink" Target="mailto:cscott2@ccbcmd.edu" TargetMode="External"/><Relationship Id="rId1" Type="http://schemas.openxmlformats.org/officeDocument/2006/relationships/slideLayout" Target="../slideLayouts/slideLayout1.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3500" y="3340100"/>
            <a:ext cx="9258300" cy="2654300"/>
          </a:xfrm>
        </p:spPr>
        <p:txBody>
          <a:bodyPr>
            <a:normAutofit/>
          </a:bodyPr>
          <a:lstStyle/>
          <a:p>
            <a:pPr algn="ctr" eaLnBrk="1" hangingPunct="1">
              <a:buNone/>
              <a:defRPr/>
            </a:pPr>
            <a:r>
              <a:rPr lang="en-US" sz="4000" b="1" dirty="0">
                <a:solidFill>
                  <a:srgbClr val="C00000"/>
                </a:solidFill>
                <a:effectLst>
                  <a:outerShdw blurRad="38100" dist="38100" dir="2700000" algn="tl">
                    <a:srgbClr val="000000">
                      <a:alpha val="43137"/>
                    </a:srgbClr>
                  </a:outerShdw>
                </a:effectLst>
                <a:latin typeface="+mj-lt"/>
              </a:rPr>
              <a:t>HIP, HIP, Hooray! </a:t>
            </a:r>
          </a:p>
          <a:p>
            <a:pPr algn="ctr" eaLnBrk="1" hangingPunct="1">
              <a:buNone/>
              <a:defRPr/>
            </a:pPr>
            <a:r>
              <a:rPr lang="en-US" sz="2800" b="1" dirty="0">
                <a:solidFill>
                  <a:srgbClr val="C00000"/>
                </a:solidFill>
              </a:rPr>
              <a:t>Incorporating more High Impact Practices into Learning Communities</a:t>
            </a:r>
          </a:p>
          <a:p>
            <a:pPr algn="ctr" eaLnBrk="1" hangingPunct="1">
              <a:buNone/>
              <a:defRPr/>
            </a:pPr>
            <a:r>
              <a:rPr lang="en-US" sz="2400" dirty="0"/>
              <a:t>Cheryl Scott, Professor of English</a:t>
            </a:r>
          </a:p>
          <a:p>
            <a:pPr algn="ctr">
              <a:buNone/>
              <a:defRPr/>
            </a:pPr>
            <a:r>
              <a:rPr lang="en-US" sz="2400" dirty="0"/>
              <a:t>Amy Wilson, Assistant Professor of English</a:t>
            </a:r>
          </a:p>
          <a:p>
            <a:pPr algn="ctr" eaLnBrk="1" hangingPunct="1">
              <a:buNone/>
              <a:defRPr/>
            </a:pPr>
            <a:endParaRPr lang="en-US" sz="4000" dirty="0">
              <a:solidFill>
                <a:srgbClr val="FF0000"/>
              </a:solidFill>
              <a:latin typeface="+mj-lt"/>
            </a:endParaRPr>
          </a:p>
          <a:p>
            <a:pPr algn="ctr" eaLnBrk="1" hangingPunct="1">
              <a:buFont typeface="Wingdings 2" pitchFamily="18" charset="2"/>
              <a:buNone/>
              <a:defRPr/>
            </a:pPr>
            <a:endParaRPr lang="en-US" sz="4000" dirty="0">
              <a:solidFill>
                <a:srgbClr val="FF0000"/>
              </a:solidFill>
              <a:latin typeface="+mj-lt"/>
            </a:endParaRPr>
          </a:p>
        </p:txBody>
      </p:sp>
      <p:pic>
        <p:nvPicPr>
          <p:cNvPr id="3074" name="Picture 2" descr="C:\Users\User\AppData\Local\Microsoft\Windows\Temporary Internet Files\Content.IE5\N0C3OLDJ\problem-solver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81000"/>
            <a:ext cx="7620000" cy="295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864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75847"/>
            <a:ext cx="10058400" cy="1641230"/>
          </a:xfrm>
        </p:spPr>
        <p:txBody>
          <a:bodyPr>
            <a:noAutofit/>
          </a:bodyPr>
          <a:lstStyle/>
          <a:p>
            <a:pPr marL="91440" lvl="0" indent="-91440" algn="ctr" fontAlgn="base">
              <a:lnSpc>
                <a:spcPct val="90000"/>
              </a:lnSpc>
              <a:spcBef>
                <a:spcPts val="1200"/>
              </a:spcBef>
              <a:spcAft>
                <a:spcPts val="200"/>
              </a:spcAft>
            </a:pPr>
            <a:r>
              <a:rPr lang="en-US" sz="3200" b="1" spc="0" dirty="0">
                <a:solidFill>
                  <a:schemeClr val="tx1"/>
                </a:solidFill>
                <a:ea typeface="+mn-ea"/>
                <a:cs typeface="+mn-cs"/>
              </a:rPr>
              <a:t>High-Impact Practices</a:t>
            </a:r>
            <a:r>
              <a:rPr lang="en-US" sz="1800" spc="0" dirty="0">
                <a:solidFill>
                  <a:srgbClr val="840009"/>
                </a:solidFill>
                <a:ea typeface="+mn-ea"/>
                <a:cs typeface="+mn-cs"/>
              </a:rPr>
              <a:t/>
            </a:r>
            <a:br>
              <a:rPr lang="en-US" sz="1800" spc="0" dirty="0">
                <a:solidFill>
                  <a:srgbClr val="840009"/>
                </a:solidFill>
                <a:ea typeface="+mn-ea"/>
                <a:cs typeface="+mn-cs"/>
              </a:rPr>
            </a:br>
            <a:r>
              <a:rPr lang="en-US" sz="1800" spc="0" dirty="0">
                <a:solidFill>
                  <a:srgbClr val="840009"/>
                </a:solidFill>
                <a:ea typeface="+mn-ea"/>
                <a:cs typeface="+mn-cs"/>
              </a:rPr>
              <a:t>T</a:t>
            </a:r>
            <a:r>
              <a:rPr lang="en-US" sz="1800" spc="0" dirty="0">
                <a:solidFill>
                  <a:srgbClr val="000000"/>
                </a:solidFill>
                <a:ea typeface="+mn-ea"/>
                <a:cs typeface="+mn-cs"/>
              </a:rPr>
              <a:t>eaching and learning practices have been shown to be beneficial for college students from many backgrounds, especially historically underserved students, who often do not have equitable access to high-impact learning. </a:t>
            </a:r>
            <a:r>
              <a:rPr lang="en-US" sz="2400" spc="0" dirty="0">
                <a:solidFill>
                  <a:srgbClr val="000000"/>
                </a:solidFill>
                <a:ea typeface="+mn-ea"/>
                <a:cs typeface="+mn-cs"/>
              </a:rPr>
              <a:t/>
            </a:r>
            <a:br>
              <a:rPr lang="en-US" sz="2400" spc="0" dirty="0">
                <a:solidFill>
                  <a:srgbClr val="000000"/>
                </a:solidFill>
                <a:ea typeface="+mn-ea"/>
                <a:cs typeface="+mn-cs"/>
              </a:rPr>
            </a:br>
            <a:endParaRPr lang="en-US" sz="2400" dirty="0"/>
          </a:p>
        </p:txBody>
      </p:sp>
      <p:sp>
        <p:nvSpPr>
          <p:cNvPr id="3" name="Content Placeholder 2"/>
          <p:cNvSpPr>
            <a:spLocks noGrp="1"/>
          </p:cNvSpPr>
          <p:nvPr>
            <p:ph idx="1"/>
          </p:nvPr>
        </p:nvSpPr>
        <p:spPr>
          <a:xfrm>
            <a:off x="1097280" y="1735015"/>
            <a:ext cx="10058400" cy="4267199"/>
          </a:xfrm>
        </p:spPr>
        <p:txBody>
          <a:bodyPr>
            <a:normAutofit fontScale="92500" lnSpcReduction="20000"/>
          </a:bodyPr>
          <a:lstStyle/>
          <a:p>
            <a:pPr fontAlgn="base">
              <a:buFont typeface="Arial"/>
              <a:buChar char="•"/>
            </a:pPr>
            <a:r>
              <a:rPr lang="en-US" dirty="0">
                <a:solidFill>
                  <a:srgbClr val="000000"/>
                </a:solidFill>
                <a:latin typeface="&amp;quot"/>
              </a:rPr>
              <a:t>Learning Communities</a:t>
            </a:r>
          </a:p>
          <a:p>
            <a:pPr fontAlgn="base">
              <a:buFont typeface="Arial"/>
              <a:buChar char="•"/>
            </a:pPr>
            <a:r>
              <a:rPr lang="en-US" dirty="0">
                <a:solidFill>
                  <a:srgbClr val="000000"/>
                </a:solidFill>
                <a:latin typeface="&amp;quot"/>
              </a:rPr>
              <a:t>Collaborative Assignments and Projects</a:t>
            </a:r>
          </a:p>
          <a:p>
            <a:pPr fontAlgn="base">
              <a:buFont typeface="Arial"/>
              <a:buChar char="•"/>
            </a:pPr>
            <a:r>
              <a:rPr lang="en-US" dirty="0">
                <a:solidFill>
                  <a:srgbClr val="000000"/>
                </a:solidFill>
                <a:latin typeface="&amp;quot"/>
              </a:rPr>
              <a:t>Diversity/Global Learning</a:t>
            </a:r>
          </a:p>
          <a:p>
            <a:pPr fontAlgn="base">
              <a:buFont typeface="Arial"/>
              <a:buChar char="•"/>
            </a:pPr>
            <a:r>
              <a:rPr lang="en-US" dirty="0">
                <a:solidFill>
                  <a:srgbClr val="000000"/>
                </a:solidFill>
                <a:latin typeface="&amp;quot"/>
              </a:rPr>
              <a:t>Undergraduate Research</a:t>
            </a:r>
          </a:p>
          <a:p>
            <a:pPr fontAlgn="base">
              <a:buFont typeface="Arial"/>
              <a:buChar char="•"/>
            </a:pPr>
            <a:r>
              <a:rPr lang="en-US" dirty="0">
                <a:solidFill>
                  <a:srgbClr val="000000"/>
                </a:solidFill>
                <a:latin typeface="&amp;quot"/>
              </a:rPr>
              <a:t>Service Learning, Community-Based Learning</a:t>
            </a:r>
          </a:p>
          <a:p>
            <a:pPr fontAlgn="base">
              <a:buFont typeface="Arial"/>
              <a:buChar char="•"/>
            </a:pPr>
            <a:r>
              <a:rPr lang="en-US" dirty="0">
                <a:solidFill>
                  <a:srgbClr val="000000"/>
                </a:solidFill>
                <a:latin typeface="&amp;quot"/>
              </a:rPr>
              <a:t>Writing-Intensive Courses</a:t>
            </a:r>
          </a:p>
          <a:p>
            <a:pPr fontAlgn="base">
              <a:buFont typeface="Arial"/>
              <a:buChar char="•"/>
            </a:pPr>
            <a:r>
              <a:rPr lang="en-US" dirty="0">
                <a:solidFill>
                  <a:srgbClr val="000000"/>
                </a:solidFill>
                <a:latin typeface="&amp;quot"/>
              </a:rPr>
              <a:t>First-Year Experiences (Academic Development courses)</a:t>
            </a:r>
          </a:p>
          <a:p>
            <a:pPr fontAlgn="base">
              <a:buFont typeface="Arial"/>
              <a:buChar char="•"/>
            </a:pPr>
            <a:r>
              <a:rPr lang="en-US" dirty="0">
                <a:solidFill>
                  <a:srgbClr val="000000"/>
                </a:solidFill>
                <a:latin typeface="&amp;quot"/>
              </a:rPr>
              <a:t>Common Intellectual Experiences</a:t>
            </a:r>
          </a:p>
          <a:p>
            <a:pPr fontAlgn="base">
              <a:buFont typeface="Arial"/>
              <a:buChar char="•"/>
            </a:pPr>
            <a:r>
              <a:rPr lang="en-US" dirty="0">
                <a:solidFill>
                  <a:srgbClr val="000000"/>
                </a:solidFill>
                <a:latin typeface="&amp;quot"/>
              </a:rPr>
              <a:t>Internships</a:t>
            </a:r>
          </a:p>
          <a:p>
            <a:pPr fontAlgn="base">
              <a:buFont typeface="Arial"/>
              <a:buChar char="•"/>
            </a:pPr>
            <a:r>
              <a:rPr lang="en-US" dirty="0" err="1">
                <a:solidFill>
                  <a:srgbClr val="000000"/>
                </a:solidFill>
                <a:latin typeface="&amp;quot"/>
              </a:rPr>
              <a:t>ePortfolios</a:t>
            </a:r>
            <a:endParaRPr lang="en-US" dirty="0">
              <a:solidFill>
                <a:srgbClr val="000000"/>
              </a:solidFill>
              <a:latin typeface="&amp;quot"/>
            </a:endParaRPr>
          </a:p>
          <a:p>
            <a:pPr fontAlgn="base">
              <a:buFont typeface="Arial"/>
              <a:buChar char="•"/>
            </a:pPr>
            <a:r>
              <a:rPr lang="en-US" dirty="0">
                <a:solidFill>
                  <a:srgbClr val="000000"/>
                </a:solidFill>
                <a:latin typeface="&amp;quot"/>
              </a:rPr>
              <a:t>Capstone Courses and Projects</a:t>
            </a:r>
          </a:p>
          <a:p>
            <a:pPr fontAlgn="base">
              <a:buFont typeface="Arial"/>
              <a:buChar char="•"/>
            </a:pPr>
            <a:endParaRPr lang="en-US" b="0" i="0" u="none" strike="noStrike" dirty="0">
              <a:solidFill>
                <a:srgbClr val="000000"/>
              </a:solidFill>
              <a:effectLst/>
              <a:latin typeface="&amp;quot"/>
            </a:endParaRPr>
          </a:p>
        </p:txBody>
      </p:sp>
    </p:spTree>
    <p:extLst>
      <p:ext uri="{BB962C8B-B14F-4D97-AF65-F5344CB8AC3E}">
        <p14:creationId xmlns:p14="http://schemas.microsoft.com/office/powerpoint/2010/main" val="4008747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850"/>
            <a:ext cx="8229600" cy="666750"/>
          </a:xfrm>
        </p:spPr>
        <p:txBody>
          <a:bodyPr/>
          <a:lstStyle/>
          <a:p>
            <a:pPr algn="ctr"/>
            <a:r>
              <a:rPr lang="en-US" sz="4000" b="1" dirty="0">
                <a:solidFill>
                  <a:srgbClr val="C00000"/>
                </a:solidFill>
                <a:effectLst>
                  <a:outerShdw blurRad="38100" dist="38100" dir="2700000" algn="tl">
                    <a:srgbClr val="000000">
                      <a:alpha val="43137"/>
                    </a:srgbClr>
                  </a:outerShdw>
                </a:effectLst>
              </a:rPr>
              <a:t>What is a Learning Community?</a:t>
            </a:r>
          </a:p>
        </p:txBody>
      </p:sp>
      <p:sp>
        <p:nvSpPr>
          <p:cNvPr id="3" name="Content Placeholder 2"/>
          <p:cNvSpPr>
            <a:spLocks noGrp="1"/>
          </p:cNvSpPr>
          <p:nvPr>
            <p:ph idx="1"/>
          </p:nvPr>
        </p:nvSpPr>
        <p:spPr>
          <a:xfrm>
            <a:off x="1905000" y="1752600"/>
            <a:ext cx="8534400" cy="4411133"/>
          </a:xfrm>
        </p:spPr>
        <p:txBody>
          <a:bodyPr/>
          <a:lstStyle/>
          <a:p>
            <a:pPr>
              <a:buClr>
                <a:schemeClr val="tx1"/>
              </a:buClr>
            </a:pPr>
            <a:r>
              <a:rPr lang="en-US" sz="2400" dirty="0">
                <a:cs typeface="Times New Roman" panose="02020603050405020304" pitchFamily="18" charset="0"/>
              </a:rPr>
              <a:t>An integrated approach to teaching and learning. </a:t>
            </a:r>
          </a:p>
          <a:p>
            <a:pPr>
              <a:buClr>
                <a:schemeClr val="tx1"/>
              </a:buClr>
            </a:pPr>
            <a:r>
              <a:rPr lang="en-US" sz="2400" dirty="0">
                <a:cs typeface="Times New Roman" panose="02020603050405020304" pitchFamily="18" charset="0"/>
              </a:rPr>
              <a:t>In a learning community, two or more classes are “paired,” and a group of students enrolls in both of the paired courses.</a:t>
            </a:r>
          </a:p>
          <a:p>
            <a:pPr>
              <a:buClr>
                <a:schemeClr val="tx1"/>
              </a:buClr>
            </a:pPr>
            <a:r>
              <a:rPr lang="en-US" sz="2400" dirty="0">
                <a:cs typeface="Times New Roman" panose="02020603050405020304" pitchFamily="18" charset="0"/>
              </a:rPr>
              <a:t>Faculty work together to integrate course content and materials in order to emphasize the connections between the subject areas.  </a:t>
            </a:r>
          </a:p>
          <a:p>
            <a:pPr>
              <a:buClr>
                <a:schemeClr val="tx1"/>
              </a:buClr>
            </a:pPr>
            <a:r>
              <a:rPr lang="en-US" sz="2400" dirty="0">
                <a:cs typeface="Times New Roman" panose="02020603050405020304" pitchFamily="18" charset="0"/>
              </a:rPr>
              <a:t>Because students take the same classes together, strong bonds form as they study together, support each other, and learn from one another. </a:t>
            </a:r>
          </a:p>
          <a:p>
            <a:pPr>
              <a:buClr>
                <a:schemeClr val="tx1"/>
              </a:buClr>
            </a:pPr>
            <a:r>
              <a:rPr lang="en-US" sz="2400" dirty="0">
                <a:cs typeface="Times New Roman" panose="02020603050405020304" pitchFamily="18" charset="0"/>
              </a:rPr>
              <a:t>A High Impact Practice (HIP) that increases student engagement, student success, and student retention (</a:t>
            </a:r>
            <a:r>
              <a:rPr lang="en-US" sz="2400" i="1" dirty="0">
                <a:cs typeface="Times New Roman" panose="02020603050405020304" pitchFamily="18" charset="0"/>
              </a:rPr>
              <a:t>George </a:t>
            </a:r>
            <a:r>
              <a:rPr lang="en-US" sz="2400" i="1" dirty="0" err="1">
                <a:cs typeface="Times New Roman" panose="02020603050405020304" pitchFamily="18" charset="0"/>
              </a:rPr>
              <a:t>Kuh</a:t>
            </a:r>
            <a:r>
              <a:rPr lang="en-US" sz="2400" i="1" dirty="0">
                <a:cs typeface="Times New Roman" panose="02020603050405020304" pitchFamily="18" charset="0"/>
              </a:rPr>
              <a:t>, AAC&amp;U, 2008</a:t>
            </a:r>
            <a:r>
              <a:rPr lang="en-US" sz="2400" dirty="0">
                <a:cs typeface="Times New Roman" panose="02020603050405020304" pitchFamily="18" charset="0"/>
              </a:rPr>
              <a:t>).</a:t>
            </a:r>
          </a:p>
          <a:p>
            <a:pPr marL="0" indent="0">
              <a:buClr>
                <a:schemeClr val="tx1"/>
              </a:buClr>
              <a:buNone/>
            </a:pPr>
            <a:endParaRPr lang="en-US" sz="2400" dirty="0"/>
          </a:p>
        </p:txBody>
      </p:sp>
    </p:spTree>
    <p:extLst>
      <p:ext uri="{BB962C8B-B14F-4D97-AF65-F5344CB8AC3E}">
        <p14:creationId xmlns:p14="http://schemas.microsoft.com/office/powerpoint/2010/main" val="2016267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7848600" cy="990600"/>
          </a:xfrm>
        </p:spPr>
        <p:txBody>
          <a:bodyPr>
            <a:normAutofit/>
          </a:bodyPr>
          <a:lstStyle/>
          <a:p>
            <a:pPr algn="ctr">
              <a:defRPr/>
            </a:pPr>
            <a:r>
              <a:rPr lang="en-US" sz="4000" b="1" dirty="0">
                <a:solidFill>
                  <a:srgbClr val="C00000"/>
                </a:solidFill>
                <a:effectLst>
                  <a:outerShdw blurRad="38100" dist="38100" dir="2700000" algn="tl">
                    <a:srgbClr val="000000">
                      <a:alpha val="43137"/>
                    </a:srgbClr>
                  </a:outerShdw>
                </a:effectLst>
              </a:rPr>
              <a:t>Broad Purposes</a:t>
            </a:r>
          </a:p>
        </p:txBody>
      </p:sp>
      <p:sp>
        <p:nvSpPr>
          <p:cNvPr id="8195" name="Content Placeholder 2"/>
          <p:cNvSpPr>
            <a:spLocks noGrp="1"/>
          </p:cNvSpPr>
          <p:nvPr>
            <p:ph idx="1"/>
          </p:nvPr>
        </p:nvSpPr>
        <p:spPr>
          <a:xfrm>
            <a:off x="1981200" y="1930400"/>
            <a:ext cx="8229600" cy="4199467"/>
          </a:xfrm>
        </p:spPr>
        <p:txBody>
          <a:bodyPr>
            <a:normAutofit/>
          </a:bodyPr>
          <a:lstStyle/>
          <a:p>
            <a:pPr marL="274320" indent="-274320">
              <a:spcAft>
                <a:spcPts val="0"/>
              </a:spcAft>
              <a:buClrTx/>
              <a:buFont typeface="Wingdings 2"/>
              <a:buChar char=""/>
              <a:defRPr/>
            </a:pPr>
            <a:r>
              <a:rPr lang="en-US" sz="2800" dirty="0">
                <a:cs typeface="Times New Roman" panose="02020603050405020304" pitchFamily="18" charset="0"/>
              </a:rPr>
              <a:t>Offer students a more integrated learning experience</a:t>
            </a:r>
          </a:p>
          <a:p>
            <a:pPr marL="641033" lvl="1" indent="-274320">
              <a:spcAft>
                <a:spcPts val="0"/>
              </a:spcAft>
              <a:buClrTx/>
              <a:buFont typeface="Wingdings 2"/>
              <a:buChar char=""/>
              <a:defRPr/>
            </a:pPr>
            <a:r>
              <a:rPr lang="en-US" dirty="0">
                <a:cs typeface="Times New Roman" panose="02020603050405020304" pitchFamily="18" charset="0"/>
              </a:rPr>
              <a:t>Greater curricular coherence and  </a:t>
            </a:r>
          </a:p>
          <a:p>
            <a:pPr marL="641033" lvl="1" indent="-274320">
              <a:spcAft>
                <a:spcPts val="0"/>
              </a:spcAft>
              <a:buClrTx/>
              <a:buFont typeface="Wingdings 2"/>
              <a:buChar char=""/>
              <a:defRPr/>
            </a:pPr>
            <a:r>
              <a:rPr lang="en-US" dirty="0">
                <a:cs typeface="Times New Roman" panose="02020603050405020304" pitchFamily="18" charset="0"/>
              </a:rPr>
              <a:t>Increased collaboration of students and faculty </a:t>
            </a:r>
          </a:p>
          <a:p>
            <a:pPr marL="366713" lvl="1" indent="0">
              <a:spcAft>
                <a:spcPts val="0"/>
              </a:spcAft>
              <a:buClrTx/>
              <a:buNone/>
              <a:defRPr/>
            </a:pPr>
            <a:endParaRPr lang="en-US" sz="1500" dirty="0">
              <a:cs typeface="Times New Roman" panose="02020603050405020304" pitchFamily="18" charset="0"/>
            </a:endParaRPr>
          </a:p>
          <a:p>
            <a:pPr marL="274320" indent="-274320">
              <a:spcAft>
                <a:spcPts val="0"/>
              </a:spcAft>
              <a:buClrTx/>
              <a:buFont typeface="Wingdings 2"/>
              <a:buChar char=""/>
              <a:defRPr/>
            </a:pPr>
            <a:r>
              <a:rPr lang="en-US" sz="2800" dirty="0">
                <a:cs typeface="Times New Roman" panose="02020603050405020304" pitchFamily="18" charset="0"/>
              </a:rPr>
              <a:t>More supportive learning environment</a:t>
            </a:r>
          </a:p>
          <a:p>
            <a:pPr marL="641033" lvl="1" indent="-274320">
              <a:spcAft>
                <a:spcPts val="0"/>
              </a:spcAft>
              <a:buClrTx/>
              <a:buFont typeface="Wingdings 2"/>
              <a:buChar char=""/>
              <a:defRPr/>
            </a:pPr>
            <a:r>
              <a:rPr lang="en-US" dirty="0">
                <a:cs typeface="Times New Roman" panose="02020603050405020304" pitchFamily="18" charset="0"/>
              </a:rPr>
              <a:t>Peer bonding</a:t>
            </a:r>
          </a:p>
          <a:p>
            <a:pPr marL="641033" lvl="1" indent="-274320">
              <a:spcAft>
                <a:spcPts val="0"/>
              </a:spcAft>
              <a:buClrTx/>
              <a:buFont typeface="Wingdings 2"/>
              <a:buChar char=""/>
              <a:defRPr/>
            </a:pPr>
            <a:r>
              <a:rPr lang="en-US" dirty="0">
                <a:cs typeface="Times New Roman" panose="02020603050405020304" pitchFamily="18" charset="0"/>
              </a:rPr>
              <a:t>Student faculty bonding</a:t>
            </a:r>
          </a:p>
          <a:p>
            <a:pPr marL="641033" lvl="1" indent="-274320">
              <a:spcAft>
                <a:spcPts val="0"/>
              </a:spcAft>
              <a:buClrTx/>
              <a:buFont typeface="Wingdings 2"/>
              <a:buChar char=""/>
              <a:defRPr/>
            </a:pPr>
            <a:r>
              <a:rPr lang="en-US" dirty="0">
                <a:cs typeface="Times New Roman" panose="02020603050405020304" pitchFamily="18" charset="0"/>
              </a:rPr>
              <a:t>Peer mentoring</a:t>
            </a:r>
          </a:p>
          <a:p>
            <a:pPr marL="0" indent="0">
              <a:spcAft>
                <a:spcPts val="0"/>
              </a:spcAft>
              <a:buClrTx/>
              <a:buNone/>
              <a:defRPr/>
            </a:pPr>
            <a:endParaRPr lang="en-US" sz="1400" dirty="0">
              <a:cs typeface="Times New Roman" panose="02020603050405020304" pitchFamily="18" charset="0"/>
            </a:endParaRPr>
          </a:p>
          <a:p>
            <a:pPr marL="274320" indent="-274320">
              <a:spcAft>
                <a:spcPts val="0"/>
              </a:spcAft>
              <a:buClrTx/>
              <a:buFont typeface="Wingdings 2"/>
              <a:buChar char=""/>
              <a:defRPr/>
            </a:pPr>
            <a:r>
              <a:rPr lang="en-US" sz="2800" dirty="0">
                <a:cs typeface="Times New Roman" panose="02020603050405020304" pitchFamily="18" charset="0"/>
              </a:rPr>
              <a:t>Enrich learning experiences</a:t>
            </a:r>
          </a:p>
          <a:p>
            <a:pPr marL="641033" lvl="1" indent="-274320">
              <a:spcAft>
                <a:spcPts val="0"/>
              </a:spcAft>
              <a:buClrTx/>
              <a:buFont typeface="Wingdings 2"/>
              <a:buChar char=""/>
              <a:defRPr/>
            </a:pPr>
            <a:r>
              <a:rPr lang="en-US" dirty="0">
                <a:cs typeface="Times New Roman" panose="02020603050405020304" pitchFamily="18" charset="0"/>
              </a:rPr>
              <a:t>Integrative assignments</a:t>
            </a:r>
          </a:p>
          <a:p>
            <a:pPr marL="641033" lvl="1" indent="-274320">
              <a:spcAft>
                <a:spcPts val="0"/>
              </a:spcAft>
              <a:buClrTx/>
              <a:buFont typeface="Wingdings 2"/>
              <a:buChar char=""/>
              <a:defRPr/>
            </a:pPr>
            <a:r>
              <a:rPr lang="en-US" dirty="0">
                <a:cs typeface="Times New Roman" panose="02020603050405020304" pitchFamily="18" charset="0"/>
              </a:rPr>
              <a:t>Active learning activities</a:t>
            </a:r>
          </a:p>
        </p:txBody>
      </p:sp>
    </p:spTree>
    <p:extLst>
      <p:ext uri="{BB962C8B-B14F-4D97-AF65-F5344CB8AC3E}">
        <p14:creationId xmlns:p14="http://schemas.microsoft.com/office/powerpoint/2010/main" val="210957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850"/>
            <a:ext cx="8458200" cy="895350"/>
          </a:xfrm>
        </p:spPr>
        <p:txBody>
          <a:bodyPr/>
          <a:lstStyle/>
          <a:p>
            <a:pPr algn="ctr"/>
            <a:r>
              <a:rPr lang="en-US" sz="4000" b="1" dirty="0">
                <a:solidFill>
                  <a:srgbClr val="C00000"/>
                </a:solidFill>
                <a:effectLst>
                  <a:outerShdw blurRad="38100" dist="38100" dir="2700000" algn="tl">
                    <a:srgbClr val="000000">
                      <a:alpha val="43137"/>
                    </a:srgbClr>
                  </a:outerShdw>
                </a:effectLst>
              </a:rPr>
              <a:t>Learning Community Objectives</a:t>
            </a:r>
            <a:r>
              <a:rPr lang="en-US" b="1" dirty="0">
                <a:solidFill>
                  <a:srgbClr val="C00000"/>
                </a:solidFill>
              </a:rPr>
              <a:t>:</a:t>
            </a:r>
            <a:endParaRPr lang="en-US" dirty="0">
              <a:solidFill>
                <a:srgbClr val="C00000"/>
              </a:solidFill>
            </a:endParaRPr>
          </a:p>
        </p:txBody>
      </p:sp>
      <p:sp>
        <p:nvSpPr>
          <p:cNvPr id="3" name="Content Placeholder 2"/>
          <p:cNvSpPr>
            <a:spLocks noGrp="1"/>
          </p:cNvSpPr>
          <p:nvPr>
            <p:ph idx="1"/>
          </p:nvPr>
        </p:nvSpPr>
        <p:spPr>
          <a:xfrm>
            <a:off x="2209800" y="1862666"/>
            <a:ext cx="8001000" cy="4250268"/>
          </a:xfrm>
        </p:spPr>
        <p:txBody>
          <a:bodyPr>
            <a:normAutofit/>
          </a:bodyPr>
          <a:lstStyle/>
          <a:p>
            <a:pPr>
              <a:buClrTx/>
              <a:buFont typeface="Wingdings" panose="05000000000000000000" pitchFamily="2" charset="2"/>
              <a:buChar char="§"/>
            </a:pPr>
            <a:r>
              <a:rPr lang="en-US" sz="2400" dirty="0">
                <a:cs typeface="Times New Roman" panose="02020603050405020304" pitchFamily="18" charset="0"/>
              </a:rPr>
              <a:t>Acquire deeper understanding of both subjects</a:t>
            </a:r>
          </a:p>
          <a:p>
            <a:pPr>
              <a:buClrTx/>
              <a:buFont typeface="Wingdings" panose="05000000000000000000" pitchFamily="2" charset="2"/>
              <a:buChar char="§"/>
            </a:pPr>
            <a:r>
              <a:rPr lang="en-US" sz="2400" dirty="0">
                <a:cs typeface="Times New Roman" panose="02020603050405020304" pitchFamily="18" charset="0"/>
              </a:rPr>
              <a:t>Understand relationships between the different subjects</a:t>
            </a:r>
          </a:p>
          <a:p>
            <a:pPr>
              <a:buClrTx/>
              <a:buFont typeface="Wingdings" panose="05000000000000000000" pitchFamily="2" charset="2"/>
              <a:buChar char="§"/>
            </a:pPr>
            <a:r>
              <a:rPr lang="en-US" sz="2400" dirty="0">
                <a:cs typeface="Times New Roman" panose="02020603050405020304" pitchFamily="18" charset="0"/>
              </a:rPr>
              <a:t>Think critically and analytically</a:t>
            </a:r>
          </a:p>
          <a:p>
            <a:pPr>
              <a:buClrTx/>
              <a:buFont typeface="Wingdings" panose="05000000000000000000" pitchFamily="2" charset="2"/>
              <a:buChar char="§"/>
            </a:pPr>
            <a:r>
              <a:rPr lang="en-US" sz="2400" dirty="0">
                <a:cs typeface="Times New Roman" panose="02020603050405020304" pitchFamily="18" charset="0"/>
              </a:rPr>
              <a:t>Deal with complex problems that have multiple perspectives</a:t>
            </a:r>
          </a:p>
          <a:p>
            <a:pPr>
              <a:buClrTx/>
              <a:buFont typeface="Wingdings" panose="05000000000000000000" pitchFamily="2" charset="2"/>
              <a:buChar char="§"/>
            </a:pPr>
            <a:r>
              <a:rPr lang="en-US" sz="2400" dirty="0">
                <a:cs typeface="Times New Roman" panose="02020603050405020304" pitchFamily="18" charset="0"/>
              </a:rPr>
              <a:t>Be personally accountable for learning</a:t>
            </a:r>
          </a:p>
          <a:p>
            <a:pPr>
              <a:buClrTx/>
              <a:buFont typeface="Wingdings" panose="05000000000000000000" pitchFamily="2" charset="2"/>
              <a:buChar char="§"/>
            </a:pPr>
            <a:r>
              <a:rPr lang="en-US" sz="2400" dirty="0">
                <a:cs typeface="Times New Roman" panose="02020603050405020304" pitchFamily="18" charset="0"/>
              </a:rPr>
              <a:t>Feel supported by teachers and peers</a:t>
            </a:r>
          </a:p>
          <a:p>
            <a:pPr>
              <a:buClrTx/>
              <a:buFont typeface="Wingdings" panose="05000000000000000000" pitchFamily="2" charset="2"/>
              <a:buChar char="§"/>
            </a:pPr>
            <a:r>
              <a:rPr lang="en-US" sz="2400" dirty="0">
                <a:cs typeface="Times New Roman" panose="02020603050405020304" pitchFamily="18" charset="0"/>
              </a:rPr>
              <a:t>Work effectively with others </a:t>
            </a:r>
          </a:p>
          <a:p>
            <a:pPr>
              <a:buClrTx/>
              <a:buFont typeface="Wingdings" panose="05000000000000000000" pitchFamily="2" charset="2"/>
              <a:buChar char="§"/>
            </a:pPr>
            <a:r>
              <a:rPr lang="en-US" sz="2400" dirty="0">
                <a:cs typeface="Times New Roman" panose="02020603050405020304" pitchFamily="18" charset="0"/>
              </a:rPr>
              <a:t>Learn effectively on one’s own </a:t>
            </a:r>
          </a:p>
        </p:txBody>
      </p:sp>
    </p:spTree>
    <p:extLst>
      <p:ext uri="{BB962C8B-B14F-4D97-AF65-F5344CB8AC3E}">
        <p14:creationId xmlns:p14="http://schemas.microsoft.com/office/powerpoint/2010/main" val="597043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850"/>
            <a:ext cx="8229600" cy="895350"/>
          </a:xfrm>
        </p:spPr>
        <p:txBody>
          <a:bodyPr/>
          <a:lstStyle/>
          <a:p>
            <a:pPr algn="ctr"/>
            <a:r>
              <a:rPr lang="en-US" sz="4000" b="1" dirty="0">
                <a:solidFill>
                  <a:srgbClr val="C00000"/>
                </a:solidFill>
                <a:effectLst>
                  <a:outerShdw blurRad="38100" dist="38100" dir="2700000" algn="tl">
                    <a:srgbClr val="000000">
                      <a:alpha val="43137"/>
                    </a:srgbClr>
                  </a:outerShdw>
                </a:effectLst>
              </a:rPr>
              <a:t>What is Integrative Learning?</a:t>
            </a:r>
          </a:p>
        </p:txBody>
      </p:sp>
      <p:sp>
        <p:nvSpPr>
          <p:cNvPr id="3" name="Content Placeholder 2"/>
          <p:cNvSpPr>
            <a:spLocks noGrp="1"/>
          </p:cNvSpPr>
          <p:nvPr>
            <p:ph idx="1"/>
          </p:nvPr>
        </p:nvSpPr>
        <p:spPr>
          <a:xfrm>
            <a:off x="1981200" y="1935164"/>
            <a:ext cx="8229600" cy="3500436"/>
          </a:xfrm>
        </p:spPr>
        <p:txBody>
          <a:bodyPr>
            <a:noAutofit/>
          </a:bodyPr>
          <a:lstStyle/>
          <a:p>
            <a:pPr>
              <a:buClrTx/>
            </a:pPr>
            <a:r>
              <a:rPr lang="en-US" sz="2800" dirty="0">
                <a:latin typeface="Sakkal Majalla" panose="02000000000000000000" pitchFamily="2" charset="-78"/>
                <a:cs typeface="Sakkal Majalla" panose="02000000000000000000" pitchFamily="2" charset="-78"/>
              </a:rPr>
              <a:t>“Capacity to integrate knowledge and modes of thinking from two or more disciplines in order to produce a cognitive advancement - to explain phenomena, fashion products, solve problems, in ways that would have been unviable through a single disciplinary means.” (Veronica </a:t>
            </a:r>
            <a:r>
              <a:rPr lang="en-US" sz="2800" dirty="0" err="1">
                <a:latin typeface="Sakkal Majalla" panose="02000000000000000000" pitchFamily="2" charset="-78"/>
                <a:cs typeface="Sakkal Majalla" panose="02000000000000000000" pitchFamily="2" charset="-78"/>
              </a:rPr>
              <a:t>Boix-Mansilla</a:t>
            </a:r>
            <a:r>
              <a:rPr lang="en-US" sz="2800" dirty="0">
                <a:latin typeface="Sakkal Majalla" panose="02000000000000000000" pitchFamily="2" charset="-78"/>
                <a:cs typeface="Sakkal Majalla" panose="02000000000000000000" pitchFamily="2" charset="-78"/>
              </a:rPr>
              <a:t>).</a:t>
            </a:r>
          </a:p>
          <a:p>
            <a:pPr>
              <a:buClrTx/>
            </a:pPr>
            <a:r>
              <a:rPr lang="en-US" sz="2800" dirty="0">
                <a:latin typeface="Sakkal Majalla" panose="02000000000000000000" pitchFamily="2" charset="-78"/>
                <a:cs typeface="Sakkal Majalla" panose="02000000000000000000" pitchFamily="2" charset="-78"/>
              </a:rPr>
              <a:t>Builds the capacity to use knowledge rather than just accumulate knowledge.</a:t>
            </a:r>
          </a:p>
        </p:txBody>
      </p:sp>
    </p:spTree>
    <p:extLst>
      <p:ext uri="{BB962C8B-B14F-4D97-AF65-F5344CB8AC3E}">
        <p14:creationId xmlns:p14="http://schemas.microsoft.com/office/powerpoint/2010/main" val="1587739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981200" y="704850"/>
            <a:ext cx="8229600" cy="742950"/>
          </a:xfrm>
        </p:spPr>
        <p:txBody>
          <a:bodyPr/>
          <a:lstStyle/>
          <a:p>
            <a:pPr algn="ctr"/>
            <a:r>
              <a:rPr lang="en-US" sz="4000" b="1" dirty="0">
                <a:solidFill>
                  <a:srgbClr val="C00000"/>
                </a:solidFill>
                <a:effectLst>
                  <a:outerShdw blurRad="38100" dist="38100" dir="2700000" algn="tl">
                    <a:srgbClr val="000000">
                      <a:alpha val="43137"/>
                    </a:srgbClr>
                  </a:outerShdw>
                </a:effectLst>
              </a:rPr>
              <a:t>Strategies for Integration</a:t>
            </a:r>
            <a:endParaRPr lang="en-US" sz="4000" dirty="0">
              <a:solidFill>
                <a:srgbClr val="C00000"/>
              </a:solidFill>
              <a:effectLst>
                <a:outerShdw blurRad="38100" dist="38100" dir="2700000" algn="tl">
                  <a:srgbClr val="000000">
                    <a:alpha val="43137"/>
                  </a:srgbClr>
                </a:outerShdw>
              </a:effectLst>
            </a:endParaRPr>
          </a:p>
        </p:txBody>
      </p:sp>
      <p:sp>
        <p:nvSpPr>
          <p:cNvPr id="27651" name="Content Placeholder 2"/>
          <p:cNvSpPr>
            <a:spLocks noGrp="1"/>
          </p:cNvSpPr>
          <p:nvPr>
            <p:ph sz="half" idx="1"/>
          </p:nvPr>
        </p:nvSpPr>
        <p:spPr>
          <a:xfrm>
            <a:off x="1727200" y="1941249"/>
            <a:ext cx="4191000" cy="4258732"/>
          </a:xfrm>
        </p:spPr>
        <p:txBody>
          <a:bodyPr/>
          <a:lstStyle/>
          <a:p>
            <a:pPr eaLnBrk="1" hangingPunct="1">
              <a:buClrTx/>
            </a:pPr>
            <a:r>
              <a:rPr lang="en-US" sz="2400" dirty="0">
                <a:cs typeface="Times New Roman" panose="02020603050405020304" pitchFamily="18" charset="0"/>
              </a:rPr>
              <a:t>Design integrative assignments that meet course objectives from both courses.</a:t>
            </a:r>
          </a:p>
          <a:p>
            <a:pPr eaLnBrk="1" hangingPunct="1">
              <a:buClrTx/>
            </a:pPr>
            <a:r>
              <a:rPr lang="en-US" sz="2400" dirty="0">
                <a:cs typeface="Times New Roman" panose="02020603050405020304" pitchFamily="18" charset="0"/>
              </a:rPr>
              <a:t>Revise syllabi to reflect connections between the courses and course content.</a:t>
            </a:r>
          </a:p>
          <a:p>
            <a:pPr eaLnBrk="1" hangingPunct="1">
              <a:buClrTx/>
            </a:pPr>
            <a:r>
              <a:rPr lang="en-US" sz="2400" dirty="0">
                <a:cs typeface="Times New Roman" panose="02020603050405020304" pitchFamily="18" charset="0"/>
              </a:rPr>
              <a:t>Use fiction and nonfiction readings with common themes.</a:t>
            </a:r>
          </a:p>
          <a:p>
            <a:pPr eaLnBrk="1" hangingPunct="1">
              <a:buClrTx/>
            </a:pPr>
            <a:r>
              <a:rPr lang="en-US" sz="2400" dirty="0">
                <a:cs typeface="Times New Roman" panose="02020603050405020304" pitchFamily="18" charset="0"/>
              </a:rPr>
              <a:t>Create common themes (ex. “Cultural &amp; Global Issues.”)</a:t>
            </a:r>
          </a:p>
          <a:p>
            <a:pPr eaLnBrk="1" hangingPunct="1">
              <a:buClrTx/>
            </a:pPr>
            <a:endParaRPr lang="en-US" sz="2400" dirty="0"/>
          </a:p>
        </p:txBody>
      </p:sp>
      <p:sp>
        <p:nvSpPr>
          <p:cNvPr id="4" name="Content Placeholder 3"/>
          <p:cNvSpPr>
            <a:spLocks noGrp="1"/>
          </p:cNvSpPr>
          <p:nvPr>
            <p:ph sz="half" idx="2"/>
          </p:nvPr>
        </p:nvSpPr>
        <p:spPr>
          <a:xfrm>
            <a:off x="6096000" y="1941249"/>
            <a:ext cx="4419600" cy="4072466"/>
          </a:xfrm>
        </p:spPr>
        <p:txBody>
          <a:bodyPr/>
          <a:lstStyle/>
          <a:p>
            <a:pPr marL="274320" indent="-274320">
              <a:spcAft>
                <a:spcPts val="0"/>
              </a:spcAft>
              <a:buClrTx/>
              <a:buFont typeface="Wingdings 2"/>
              <a:buChar char=""/>
              <a:defRPr/>
            </a:pPr>
            <a:r>
              <a:rPr lang="en-US" sz="2400" dirty="0">
                <a:cs typeface="Times New Roman" panose="02020603050405020304" pitchFamily="18" charset="0"/>
              </a:rPr>
              <a:t>Visit each others’ classes periodically to observe or participate in class activities.</a:t>
            </a:r>
          </a:p>
          <a:p>
            <a:pPr marL="274320" indent="-274320">
              <a:spcAft>
                <a:spcPts val="0"/>
              </a:spcAft>
              <a:buClrTx/>
              <a:buFont typeface="Wingdings 2"/>
              <a:buChar char=""/>
              <a:defRPr/>
            </a:pPr>
            <a:r>
              <a:rPr lang="en-US" sz="2400" dirty="0">
                <a:cs typeface="Times New Roman" panose="02020603050405020304" pitchFamily="18" charset="0"/>
              </a:rPr>
              <a:t>Communicate weekly with each other to plan activities and discuss student behaviors, progress.</a:t>
            </a:r>
          </a:p>
          <a:p>
            <a:pPr marL="274320" indent="-274320">
              <a:spcAft>
                <a:spcPts val="0"/>
              </a:spcAft>
              <a:buClrTx/>
              <a:buFont typeface="Wingdings 2"/>
              <a:buChar char=""/>
              <a:defRPr/>
            </a:pPr>
            <a:r>
              <a:rPr lang="en-US" sz="2400" dirty="0">
                <a:cs typeface="Times New Roman" panose="02020603050405020304" pitchFamily="18" charset="0"/>
              </a:rPr>
              <a:t>Meet with each student for midterm conferences as a team.</a:t>
            </a:r>
          </a:p>
          <a:p>
            <a:pPr marL="274320" indent="-274320">
              <a:spcAft>
                <a:spcPts val="0"/>
              </a:spcAft>
              <a:buClrTx/>
              <a:buFont typeface="Wingdings 2"/>
              <a:buChar char=""/>
              <a:defRPr/>
            </a:pPr>
            <a:r>
              <a:rPr lang="en-US" sz="2400" dirty="0">
                <a:cs typeface="Times New Roman" panose="02020603050405020304" pitchFamily="18" charset="0"/>
              </a:rPr>
              <a:t>Participate in research efforts.</a:t>
            </a:r>
          </a:p>
          <a:p>
            <a:pPr>
              <a:defRPr/>
            </a:pPr>
            <a:endParaRPr lang="en-US" sz="2400" dirty="0"/>
          </a:p>
          <a:p>
            <a:pPr>
              <a:defRPr/>
            </a:pPr>
            <a:endParaRPr lang="en-US" sz="2400" dirty="0"/>
          </a:p>
        </p:txBody>
      </p:sp>
    </p:spTree>
    <p:extLst>
      <p:ext uri="{BB962C8B-B14F-4D97-AF65-F5344CB8AC3E}">
        <p14:creationId xmlns:p14="http://schemas.microsoft.com/office/powerpoint/2010/main" val="593373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1752600" y="228600"/>
            <a:ext cx="8229600" cy="914400"/>
          </a:xfrm>
        </p:spPr>
        <p:txBody>
          <a:bodyPr>
            <a:normAutofit/>
          </a:bodyPr>
          <a:lstStyle/>
          <a:p>
            <a:pPr algn="ctr">
              <a:defRPr/>
            </a:pPr>
            <a:r>
              <a:rPr lang="en-US" b="1" dirty="0">
                <a:solidFill>
                  <a:srgbClr val="C00000"/>
                </a:solidFill>
                <a:effectLst>
                  <a:outerShdw blurRad="38100" dist="38100" dir="2700000" algn="tl">
                    <a:srgbClr val="000000">
                      <a:alpha val="43137"/>
                    </a:srgbClr>
                  </a:outerShdw>
                </a:effectLst>
              </a:rPr>
              <a:t>      </a:t>
            </a:r>
            <a:r>
              <a:rPr lang="en-US" sz="4000" b="1" dirty="0">
                <a:solidFill>
                  <a:srgbClr val="C00000"/>
                </a:solidFill>
                <a:effectLst>
                  <a:outerShdw blurRad="38100" dist="38100" dir="2700000" algn="tl">
                    <a:srgbClr val="000000">
                      <a:alpha val="43137"/>
                    </a:srgbClr>
                  </a:outerShdw>
                </a:effectLst>
              </a:rPr>
              <a:t>Benefits:  Students</a:t>
            </a:r>
            <a:endParaRPr lang="en-US" sz="4000" b="1" dirty="0">
              <a:solidFill>
                <a:srgbClr val="C00000"/>
              </a:solidFill>
              <a:effectLst>
                <a:outerShdw blurRad="38100" dist="38100" dir="2700000" algn="tl">
                  <a:srgbClr val="000000">
                    <a:alpha val="43137"/>
                  </a:srgbClr>
                </a:outerShdw>
              </a:effectLst>
              <a:latin typeface="Comic Sans MS" pitchFamily="66" charset="0"/>
            </a:endParaRPr>
          </a:p>
        </p:txBody>
      </p:sp>
      <p:sp>
        <p:nvSpPr>
          <p:cNvPr id="172035" name="Rectangle 3"/>
          <p:cNvSpPr>
            <a:spLocks noGrp="1" noChangeArrowheads="1"/>
          </p:cNvSpPr>
          <p:nvPr>
            <p:ph idx="1"/>
          </p:nvPr>
        </p:nvSpPr>
        <p:spPr>
          <a:xfrm>
            <a:off x="1301263" y="1854200"/>
            <a:ext cx="9566030" cy="4312137"/>
          </a:xfrm>
        </p:spPr>
        <p:txBody>
          <a:bodyPr>
            <a:normAutofit fontScale="92500" lnSpcReduction="10000"/>
          </a:bodyPr>
          <a:lstStyle/>
          <a:p>
            <a:r>
              <a:rPr lang="en-US" dirty="0">
                <a:solidFill>
                  <a:schemeClr val="tx1"/>
                </a:solidFill>
              </a:rPr>
              <a:t>CCBC’s LEARNING COMMUNITIES are HIP!</a:t>
            </a:r>
          </a:p>
          <a:p>
            <a:pPr lvl="0">
              <a:spcAft>
                <a:spcPts val="0"/>
              </a:spcAft>
              <a:buClrTx/>
              <a:buFont typeface="Arial" panose="020B0604020202020204" pitchFamily="34" charset="0"/>
              <a:buChar char="•"/>
              <a:defRPr/>
            </a:pPr>
            <a:r>
              <a:rPr lang="en-US" sz="1900" dirty="0">
                <a:solidFill>
                  <a:schemeClr val="tx1"/>
                </a:solidFill>
              </a:rPr>
              <a:t>Learning communities can have a ‘high-impact’ on student outcomes through the ‘integration of learning across courses and disciplines (</a:t>
            </a:r>
            <a:r>
              <a:rPr lang="en-US" sz="1900" u="sng" dirty="0">
                <a:solidFill>
                  <a:schemeClr val="tx1"/>
                </a:solidFill>
                <a:hlinkClick r:id="rId3"/>
              </a:rPr>
              <a:t>LEAP</a:t>
            </a:r>
            <a:r>
              <a:rPr lang="en-US" sz="1900" dirty="0">
                <a:solidFill>
                  <a:schemeClr val="tx1"/>
                </a:solidFill>
              </a:rPr>
              <a:t>).</a:t>
            </a:r>
            <a:endParaRPr lang="en-US" dirty="0">
              <a:solidFill>
                <a:schemeClr val="tx1"/>
              </a:solidFill>
            </a:endParaRPr>
          </a:p>
          <a:p>
            <a:pPr>
              <a:spcAft>
                <a:spcPts val="0"/>
              </a:spcAft>
              <a:buClrTx/>
              <a:buFont typeface="Arial" panose="020B0604020202020204" pitchFamily="34" charset="0"/>
              <a:buChar char="•"/>
              <a:defRPr/>
            </a:pPr>
            <a:r>
              <a:rPr lang="en-US" dirty="0">
                <a:cs typeface="Times New Roman" panose="02020603050405020304" pitchFamily="18" charset="0"/>
              </a:rPr>
              <a:t>Offers an integrated learning experience:</a:t>
            </a:r>
          </a:p>
          <a:p>
            <a:pPr lvl="1">
              <a:spcAft>
                <a:spcPts val="0"/>
              </a:spcAft>
              <a:buClrTx/>
              <a:buFont typeface="Arial" panose="020B0604020202020204" pitchFamily="34" charset="0"/>
              <a:buChar char="•"/>
              <a:defRPr/>
            </a:pPr>
            <a:r>
              <a:rPr lang="en-US" sz="2000" dirty="0">
                <a:cs typeface="Times New Roman" panose="02020603050405020304" pitchFamily="18" charset="0"/>
              </a:rPr>
              <a:t>Assignments </a:t>
            </a:r>
          </a:p>
          <a:p>
            <a:pPr lvl="1">
              <a:spcAft>
                <a:spcPts val="0"/>
              </a:spcAft>
              <a:buClrTx/>
              <a:buFont typeface="Arial" panose="020B0604020202020204" pitchFamily="34" charset="0"/>
              <a:buChar char="•"/>
              <a:defRPr/>
            </a:pPr>
            <a:r>
              <a:rPr lang="en-US" sz="2000" dirty="0">
                <a:cs typeface="Times New Roman" panose="02020603050405020304" pitchFamily="18" charset="0"/>
              </a:rPr>
              <a:t>Syllabi </a:t>
            </a:r>
          </a:p>
          <a:p>
            <a:pPr lvl="1">
              <a:spcAft>
                <a:spcPts val="0"/>
              </a:spcAft>
              <a:buClrTx/>
              <a:buFont typeface="Arial" panose="020B0604020202020204" pitchFamily="34" charset="0"/>
              <a:buChar char="•"/>
              <a:defRPr/>
            </a:pPr>
            <a:r>
              <a:rPr lang="en-US" sz="2000" dirty="0">
                <a:cs typeface="Times New Roman" panose="02020603050405020304" pitchFamily="18" charset="0"/>
              </a:rPr>
              <a:t>Policies</a:t>
            </a:r>
          </a:p>
          <a:p>
            <a:pPr>
              <a:spcAft>
                <a:spcPts val="0"/>
              </a:spcAft>
              <a:buClrTx/>
              <a:buFont typeface="Arial" panose="020B0604020202020204" pitchFamily="34" charset="0"/>
              <a:buChar char="•"/>
              <a:defRPr/>
            </a:pPr>
            <a:r>
              <a:rPr lang="en-US" dirty="0">
                <a:cs typeface="Times New Roman" panose="02020603050405020304" pitchFamily="18" charset="0"/>
              </a:rPr>
              <a:t>Helps understanding of relationship between different subjects and disciplines</a:t>
            </a:r>
          </a:p>
          <a:p>
            <a:pPr>
              <a:spcAft>
                <a:spcPts val="0"/>
              </a:spcAft>
              <a:buClrTx/>
              <a:buFont typeface="Arial" panose="020B0604020202020204" pitchFamily="34" charset="0"/>
              <a:buChar char="•"/>
              <a:defRPr/>
            </a:pPr>
            <a:r>
              <a:rPr lang="en-US" dirty="0">
                <a:cs typeface="Times New Roman" panose="02020603050405020304" pitchFamily="18" charset="0"/>
              </a:rPr>
              <a:t>Provides opportunities to think critically and analytically.</a:t>
            </a:r>
          </a:p>
          <a:p>
            <a:pPr>
              <a:spcAft>
                <a:spcPts val="0"/>
              </a:spcAft>
              <a:buClrTx/>
              <a:buFont typeface="Arial" panose="020B0604020202020204" pitchFamily="34" charset="0"/>
              <a:buChar char="•"/>
              <a:defRPr/>
            </a:pPr>
            <a:r>
              <a:rPr lang="en-US" dirty="0">
                <a:cs typeface="Times New Roman" panose="02020603050405020304" pitchFamily="18" charset="0"/>
              </a:rPr>
              <a:t>Encourages personal accountability for learning.</a:t>
            </a:r>
          </a:p>
          <a:p>
            <a:pPr>
              <a:spcAft>
                <a:spcPts val="0"/>
              </a:spcAft>
              <a:buClrTx/>
              <a:buFont typeface="Arial" panose="020B0604020202020204" pitchFamily="34" charset="0"/>
              <a:buChar char="•"/>
              <a:defRPr/>
            </a:pPr>
            <a:r>
              <a:rPr lang="en-US" dirty="0">
                <a:cs typeface="Times New Roman" panose="02020603050405020304" pitchFamily="18" charset="0"/>
              </a:rPr>
              <a:t>Provides enriched and supportive learning experience:</a:t>
            </a:r>
          </a:p>
          <a:p>
            <a:pPr lvl="1">
              <a:spcAft>
                <a:spcPts val="0"/>
              </a:spcAft>
              <a:buClrTx/>
              <a:buFont typeface="Arial" panose="020B0604020202020204" pitchFamily="34" charset="0"/>
              <a:buChar char="•"/>
              <a:defRPr/>
            </a:pPr>
            <a:r>
              <a:rPr lang="en-US" sz="2000" dirty="0">
                <a:cs typeface="Times New Roman" panose="02020603050405020304" pitchFamily="18" charset="0"/>
              </a:rPr>
              <a:t>Work collaboratively with others</a:t>
            </a:r>
          </a:p>
          <a:p>
            <a:pPr lvl="1">
              <a:spcAft>
                <a:spcPts val="0"/>
              </a:spcAft>
              <a:buClrTx/>
              <a:buFont typeface="Arial" panose="020B0604020202020204" pitchFamily="34" charset="0"/>
              <a:buChar char="•"/>
              <a:defRPr/>
            </a:pPr>
            <a:r>
              <a:rPr lang="en-US" sz="2000" dirty="0">
                <a:cs typeface="Times New Roman" panose="02020603050405020304" pitchFamily="18" charset="0"/>
              </a:rPr>
              <a:t>Forms close bonds with faculty and peers</a:t>
            </a:r>
          </a:p>
          <a:p>
            <a:pPr marL="609600" indent="-609600">
              <a:spcAft>
                <a:spcPts val="0"/>
              </a:spcAft>
              <a:buClr>
                <a:schemeClr val="accent3"/>
              </a:buClr>
              <a:buFont typeface="Wingdings" pitchFamily="2" charset="2"/>
              <a:buAutoNum type="arabicPeriod"/>
              <a:defRPr/>
            </a:pPr>
            <a:endParaRPr lang="en-US" sz="1800" dirty="0"/>
          </a:p>
          <a:p>
            <a:pPr marL="609600" indent="-609600">
              <a:spcAft>
                <a:spcPts val="0"/>
              </a:spcAft>
              <a:buClr>
                <a:schemeClr val="accent3"/>
              </a:buClr>
              <a:buNone/>
              <a:defRPr/>
            </a:pPr>
            <a:endParaRPr lang="en-US" sz="2800" dirty="0"/>
          </a:p>
          <a:p>
            <a:pPr marL="609600" indent="-609600">
              <a:spcAft>
                <a:spcPts val="0"/>
              </a:spcAft>
              <a:buClr>
                <a:schemeClr val="accent3"/>
              </a:buClr>
              <a:buNone/>
              <a:defRPr/>
            </a:pPr>
            <a:endParaRPr lang="en-US" sz="2800" dirty="0"/>
          </a:p>
        </p:txBody>
      </p:sp>
    </p:spTree>
    <p:extLst>
      <p:ext uri="{BB962C8B-B14F-4D97-AF65-F5344CB8AC3E}">
        <p14:creationId xmlns:p14="http://schemas.microsoft.com/office/powerpoint/2010/main" val="2225597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26"/>
          <p:cNvSpPr>
            <a:spLocks noGrp="1" noChangeArrowheads="1"/>
          </p:cNvSpPr>
          <p:nvPr>
            <p:ph type="title"/>
          </p:nvPr>
        </p:nvSpPr>
        <p:spPr>
          <a:xfrm>
            <a:off x="2362200" y="457200"/>
            <a:ext cx="8001000" cy="838200"/>
          </a:xfrm>
        </p:spPr>
        <p:txBody>
          <a:bodyPr/>
          <a:lstStyle/>
          <a:p>
            <a:pPr algn="ctr" eaLnBrk="1" hangingPunct="1"/>
            <a:r>
              <a:rPr lang="en-US" sz="4000" b="1" dirty="0">
                <a:solidFill>
                  <a:srgbClr val="C00000"/>
                </a:solidFill>
                <a:effectLst>
                  <a:outerShdw blurRad="38100" dist="38100" dir="2700000" algn="tl">
                    <a:srgbClr val="000000">
                      <a:alpha val="43137"/>
                    </a:srgbClr>
                  </a:outerShdw>
                </a:effectLst>
              </a:rPr>
              <a:t>Benefits: Faculty</a:t>
            </a:r>
          </a:p>
        </p:txBody>
      </p:sp>
      <p:sp>
        <p:nvSpPr>
          <p:cNvPr id="249859" name="Rectangle 1027"/>
          <p:cNvSpPr>
            <a:spLocks noGrp="1" noChangeArrowheads="1"/>
          </p:cNvSpPr>
          <p:nvPr>
            <p:ph idx="1"/>
          </p:nvPr>
        </p:nvSpPr>
        <p:spPr>
          <a:xfrm>
            <a:off x="1981200" y="1854200"/>
            <a:ext cx="8382000" cy="4563533"/>
          </a:xfrm>
        </p:spPr>
        <p:txBody>
          <a:bodyPr>
            <a:normAutofit lnSpcReduction="10000"/>
          </a:bodyPr>
          <a:lstStyle/>
          <a:p>
            <a:pPr marL="539496" indent="-457200">
              <a:spcAft>
                <a:spcPts val="0"/>
              </a:spcAft>
              <a:buClrTx/>
              <a:buFont typeface="Arial" pitchFamily="34" charset="0"/>
              <a:buChar char="•"/>
              <a:defRPr/>
            </a:pPr>
            <a:r>
              <a:rPr lang="en-US" sz="2400" dirty="0">
                <a:ea typeface="+mj-ea"/>
                <a:cs typeface="Times New Roman" panose="02020603050405020304" pitchFamily="18" charset="0"/>
              </a:rPr>
              <a:t>Creates Partnerships.</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Develops self-awareness of one’s own teaching.</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Places more attention on delivery systems.</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Uses more collaborative learning techniques.</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Develops more compassion for students.</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Encourages faculty to be more flexible.</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Encourages students to take more responsibility for learning.</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Offers opportunity for professional development.</a:t>
            </a:r>
          </a:p>
          <a:p>
            <a:pPr marL="539496" indent="-457200">
              <a:spcAft>
                <a:spcPts val="0"/>
              </a:spcAft>
              <a:buClrTx/>
              <a:buFont typeface="Arial" pitchFamily="34" charset="0"/>
              <a:buChar char="•"/>
              <a:defRPr/>
            </a:pPr>
            <a:r>
              <a:rPr lang="en-US" sz="2400" dirty="0">
                <a:ea typeface="+mj-ea"/>
                <a:cs typeface="Times New Roman" panose="02020603050405020304" pitchFamily="18" charset="0"/>
              </a:rPr>
              <a:t>Stipends for extra responsibility and time spent on professional development.</a:t>
            </a:r>
          </a:p>
          <a:p>
            <a:pPr marL="365760" indent="-283464">
              <a:spcAft>
                <a:spcPts val="0"/>
              </a:spcAft>
              <a:buClr>
                <a:schemeClr val="accent3"/>
              </a:buClr>
              <a:buNone/>
              <a:defRPr/>
            </a:pPr>
            <a:endParaRPr lang="en-US" sz="2800" b="1" dirty="0"/>
          </a:p>
          <a:p>
            <a:pPr marL="365760" indent="-283464">
              <a:spcAft>
                <a:spcPts val="0"/>
              </a:spcAft>
              <a:buClr>
                <a:schemeClr val="accent3"/>
              </a:buClr>
              <a:buNone/>
              <a:defRPr/>
            </a:pPr>
            <a:endParaRPr lang="en-US" sz="2800" b="1" dirty="0"/>
          </a:p>
          <a:p>
            <a:pPr marL="365760" indent="-283464">
              <a:spcAft>
                <a:spcPts val="0"/>
              </a:spcAft>
              <a:buClr>
                <a:schemeClr val="accent3"/>
              </a:buClr>
              <a:buNone/>
              <a:defRPr/>
            </a:pPr>
            <a:endParaRPr lang="en-US" sz="2400" b="1" dirty="0"/>
          </a:p>
          <a:p>
            <a:pPr marL="365760" indent="-283464">
              <a:spcAft>
                <a:spcPts val="0"/>
              </a:spcAft>
              <a:buClr>
                <a:schemeClr val="accent3"/>
              </a:buClr>
              <a:buNone/>
              <a:defRPr/>
            </a:pPr>
            <a:endParaRPr lang="en-US" sz="2400" b="1" dirty="0">
              <a:solidFill>
                <a:schemeClr val="accent2"/>
              </a:solidFill>
              <a:effectLst>
                <a:outerShdw blurRad="38100" dist="38100" dir="2700000" algn="tl">
                  <a:srgbClr val="000000"/>
                </a:outerShdw>
              </a:effectLst>
            </a:endParaRPr>
          </a:p>
          <a:p>
            <a:pPr marL="365760" indent="-283464">
              <a:spcAft>
                <a:spcPts val="0"/>
              </a:spcAft>
              <a:buClr>
                <a:schemeClr val="accent3"/>
              </a:buClr>
              <a:buNone/>
              <a:defRPr/>
            </a:pPr>
            <a:endParaRPr lang="en-US" sz="2800" b="1" dirty="0">
              <a:solidFill>
                <a:schemeClr val="accent2"/>
              </a:solidFill>
            </a:endParaRPr>
          </a:p>
          <a:p>
            <a:pPr marL="365760" indent="-283464">
              <a:spcAft>
                <a:spcPts val="0"/>
              </a:spcAft>
              <a:buClr>
                <a:schemeClr val="accent3"/>
              </a:buClr>
              <a:buFont typeface="Wingdings 2"/>
              <a:buChar char=""/>
              <a:defRPr/>
            </a:pPr>
            <a:endParaRPr lang="en-US" sz="2800" dirty="0">
              <a:solidFill>
                <a:schemeClr val="accent2"/>
              </a:solidFill>
            </a:endParaRPr>
          </a:p>
        </p:txBody>
      </p:sp>
    </p:spTree>
    <p:extLst>
      <p:ext uri="{BB962C8B-B14F-4D97-AF65-F5344CB8AC3E}">
        <p14:creationId xmlns:p14="http://schemas.microsoft.com/office/powerpoint/2010/main" val="285190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000" b="1" dirty="0">
                <a:solidFill>
                  <a:schemeClr val="accent2"/>
                </a:solidFill>
                <a:latin typeface="+mn-lt"/>
              </a:rPr>
              <a:t>Combining HIPs: </a:t>
            </a:r>
            <a:r>
              <a:rPr lang="en-US" sz="3600" b="1" dirty="0">
                <a:solidFill>
                  <a:schemeClr val="accent2"/>
                </a:solidFill>
              </a:rPr>
              <a:t/>
            </a:r>
            <a:br>
              <a:rPr lang="en-US" sz="3600" b="1" dirty="0">
                <a:solidFill>
                  <a:schemeClr val="accent2"/>
                </a:solidFill>
              </a:rPr>
            </a:br>
            <a:r>
              <a:rPr lang="en-US" sz="3600" b="1" dirty="0">
                <a:solidFill>
                  <a:schemeClr val="accent2"/>
                </a:solidFill>
              </a:rPr>
              <a:t>Team Teaching</a:t>
            </a:r>
            <a:br>
              <a:rPr lang="en-US" sz="3600" b="1" dirty="0">
                <a:solidFill>
                  <a:schemeClr val="accent2"/>
                </a:solidFill>
              </a:rPr>
            </a:br>
            <a:r>
              <a:rPr lang="en-US" sz="3600" b="1" dirty="0">
                <a:solidFill>
                  <a:schemeClr val="accent2"/>
                </a:solidFill>
              </a:rPr>
              <a:t>Integrated Material &amp; Assignments</a:t>
            </a:r>
            <a:br>
              <a:rPr lang="en-US" sz="3600" b="1" dirty="0">
                <a:solidFill>
                  <a:schemeClr val="accent2"/>
                </a:solidFill>
              </a:rPr>
            </a:br>
            <a:r>
              <a:rPr lang="en-US" sz="3600" b="1" dirty="0">
                <a:solidFill>
                  <a:schemeClr val="accent2"/>
                </a:solidFill>
              </a:rPr>
              <a:t>Service Learning</a:t>
            </a:r>
            <a:br>
              <a:rPr lang="en-US" sz="3600" b="1" dirty="0">
                <a:solidFill>
                  <a:schemeClr val="accent2"/>
                </a:solidFill>
              </a:rPr>
            </a:br>
            <a:r>
              <a:rPr lang="en-US" sz="3600" b="1" dirty="0">
                <a:solidFill>
                  <a:schemeClr val="accent2"/>
                </a:solidFill>
              </a:rPr>
              <a:t>Portfolio Grading</a:t>
            </a:r>
          </a:p>
        </p:txBody>
      </p:sp>
      <p:sp>
        <p:nvSpPr>
          <p:cNvPr id="3" name="Subtitle 2"/>
          <p:cNvSpPr>
            <a:spLocks noGrp="1"/>
          </p:cNvSpPr>
          <p:nvPr>
            <p:ph type="subTitle" idx="1"/>
          </p:nvPr>
        </p:nvSpPr>
        <p:spPr/>
        <p:txBody>
          <a:bodyPr/>
          <a:lstStyle/>
          <a:p>
            <a:r>
              <a:rPr lang="en-US" b="1" dirty="0"/>
              <a:t>ARSC 121: American Pluralism, the Search for Justice</a:t>
            </a:r>
            <a:br>
              <a:rPr lang="en-US" b="1" dirty="0"/>
            </a:br>
            <a:r>
              <a:rPr lang="en-US" b="1" dirty="0"/>
              <a:t>ENGL 102: College Composition II, Honors</a:t>
            </a:r>
          </a:p>
        </p:txBody>
      </p:sp>
    </p:spTree>
    <p:extLst>
      <p:ext uri="{BB962C8B-B14F-4D97-AF65-F5344CB8AC3E}">
        <p14:creationId xmlns:p14="http://schemas.microsoft.com/office/powerpoint/2010/main" val="1525955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829E3C3-122D-224B-9D2F-4553BF5CFF52}"/>
              </a:ext>
            </a:extLst>
          </p:cNvPr>
          <p:cNvSpPr>
            <a:spLocks noGrp="1"/>
          </p:cNvSpPr>
          <p:nvPr>
            <p:ph type="title"/>
          </p:nvPr>
        </p:nvSpPr>
        <p:spPr>
          <a:xfrm>
            <a:off x="492370" y="605896"/>
            <a:ext cx="3084844" cy="5646208"/>
          </a:xfrm>
        </p:spPr>
        <p:txBody>
          <a:bodyPr anchor="ctr">
            <a:normAutofit/>
          </a:bodyPr>
          <a:lstStyle/>
          <a:p>
            <a:r>
              <a:rPr lang="en-US" sz="3600" dirty="0">
                <a:solidFill>
                  <a:srgbClr val="FFFFFF"/>
                </a:solidFill>
              </a:rPr>
              <a:t>Team Teaching </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78E474D-4B76-BF4D-B700-DB1F49732B7A}"/>
              </a:ext>
            </a:extLst>
          </p:cNvPr>
          <p:cNvSpPr>
            <a:spLocks noGrp="1"/>
          </p:cNvSpPr>
          <p:nvPr>
            <p:ph idx="1"/>
          </p:nvPr>
        </p:nvSpPr>
        <p:spPr>
          <a:xfrm>
            <a:off x="4742016" y="605896"/>
            <a:ext cx="6413663" cy="5646208"/>
          </a:xfrm>
        </p:spPr>
        <p:txBody>
          <a:bodyPr anchor="ctr">
            <a:normAutofit/>
          </a:bodyPr>
          <a:lstStyle/>
          <a:p>
            <a:pPr lvl="1"/>
            <a:r>
              <a:rPr lang="en-US" sz="3200" dirty="0"/>
              <a:t>one syllabus &amp; schedule</a:t>
            </a:r>
          </a:p>
          <a:p>
            <a:pPr marL="201168" lvl="1" indent="0">
              <a:buNone/>
            </a:pPr>
            <a:endParaRPr lang="en-US" sz="3200" dirty="0"/>
          </a:p>
          <a:p>
            <a:pPr lvl="1"/>
            <a:r>
              <a:rPr lang="en-US" sz="3200" dirty="0"/>
              <a:t>team teaching through shared instruction for both courses</a:t>
            </a:r>
          </a:p>
          <a:p>
            <a:pPr marL="201168" lvl="1" indent="0">
              <a:buNone/>
            </a:pPr>
            <a:endParaRPr lang="en-US" sz="3200" dirty="0"/>
          </a:p>
          <a:p>
            <a:pPr lvl="1"/>
            <a:r>
              <a:rPr lang="en-US" sz="3200" dirty="0"/>
              <a:t>all assignments integrated, including feedback from both instructors</a:t>
            </a:r>
          </a:p>
          <a:p>
            <a:pPr marL="201168" lvl="1" indent="0">
              <a:buNone/>
            </a:pPr>
            <a:endParaRPr lang="en-US" sz="3200" dirty="0"/>
          </a:p>
          <a:p>
            <a:pPr lvl="1"/>
            <a:r>
              <a:rPr lang="en-US" sz="3200" dirty="0"/>
              <a:t>portfolio grading</a:t>
            </a:r>
          </a:p>
        </p:txBody>
      </p:sp>
    </p:spTree>
    <p:extLst>
      <p:ext uri="{BB962C8B-B14F-4D97-AF65-F5344CB8AC3E}">
        <p14:creationId xmlns:p14="http://schemas.microsoft.com/office/powerpoint/2010/main" val="363052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FBDEFB-FE23-6641-8524-13A68288E3FB}"/>
              </a:ext>
            </a:extLst>
          </p:cNvPr>
          <p:cNvSpPr txBox="1"/>
          <p:nvPr/>
        </p:nvSpPr>
        <p:spPr>
          <a:xfrm>
            <a:off x="677917" y="614855"/>
            <a:ext cx="10972800" cy="4985980"/>
          </a:xfrm>
          <a:prstGeom prst="rect">
            <a:avLst/>
          </a:prstGeom>
          <a:noFill/>
        </p:spPr>
        <p:txBody>
          <a:bodyPr wrap="square" rtlCol="0">
            <a:spAutoFit/>
          </a:bodyPr>
          <a:lstStyle/>
          <a:p>
            <a:r>
              <a:rPr lang="en-US" sz="2000" u="sng" dirty="0"/>
              <a:t>WEEK SEVEN</a:t>
            </a:r>
          </a:p>
          <a:p>
            <a:endParaRPr lang="en-US" sz="2000" dirty="0"/>
          </a:p>
          <a:p>
            <a:r>
              <a:rPr lang="en-US" sz="2000" b="1" dirty="0"/>
              <a:t>TUESDAY March 17</a:t>
            </a:r>
            <a:endParaRPr lang="en-US" sz="2000" dirty="0"/>
          </a:p>
          <a:p>
            <a:r>
              <a:rPr lang="en-US" sz="2000" dirty="0"/>
              <a:t>11:10		</a:t>
            </a:r>
            <a:r>
              <a:rPr lang="en-US" sz="2000" b="1" dirty="0"/>
              <a:t>PART III:</a:t>
            </a:r>
            <a:r>
              <a:rPr lang="en-US" sz="2000" dirty="0"/>
              <a:t> </a:t>
            </a:r>
            <a:r>
              <a:rPr lang="en-US" sz="2000" b="1" dirty="0"/>
              <a:t>“Complicating Questions of Identity: Race, Ethnicity, and Immigration” </a:t>
            </a:r>
            <a:r>
              <a:rPr lang="en-US" sz="2000" dirty="0"/>
              <a:t>(211-				214); “A Nation of Non and All of the Above” (215-216); “Impossible Subjects: Illegal Aliens 			and the Making of America” (224-234); “For Many Latinos, Racial Identity is More Culture 			than Color” (238-241); “The Myth of the Model Minority” (248-254).</a:t>
            </a:r>
          </a:p>
          <a:p>
            <a:r>
              <a:rPr lang="en-US" sz="2000" dirty="0"/>
              <a:t>12:45		</a:t>
            </a:r>
            <a:r>
              <a:rPr lang="en-US" sz="2000" i="1" dirty="0"/>
              <a:t>The Bluest Eye</a:t>
            </a:r>
            <a:endParaRPr lang="en-US" sz="2000" dirty="0"/>
          </a:p>
          <a:p>
            <a:r>
              <a:rPr lang="en-US" sz="2000" dirty="0"/>
              <a:t> </a:t>
            </a:r>
          </a:p>
          <a:p>
            <a:r>
              <a:rPr lang="en-US" sz="2000" b="1" dirty="0"/>
              <a:t>THURSDAY March 19</a:t>
            </a:r>
            <a:endParaRPr lang="en-US" sz="2000" dirty="0"/>
          </a:p>
          <a:p>
            <a:r>
              <a:rPr lang="en-US" sz="2000" dirty="0"/>
              <a:t>11:10		</a:t>
            </a:r>
            <a:r>
              <a:rPr lang="en-US" sz="2000" b="1" dirty="0"/>
              <a:t>PART VI: “Many Voices, Many Lives: Issues of Race, Class, and Gender and Sexuality in 				Everyday Life”</a:t>
            </a:r>
            <a:r>
              <a:rPr lang="en-US" sz="2000" dirty="0"/>
              <a:t> (407-409); “Crossing the Border Without losing Your Past” (428-429); “The 			Event of Becoming” (430-434); “This Person Doesn’t Sound White” (435-438); “Pigskin, 				Patriarchy, and Pain” (448-451); “Against ‘Bullying’ or On Loving Queer Kids” (465-467).</a:t>
            </a:r>
          </a:p>
          <a:p>
            <a:r>
              <a:rPr lang="en-US" sz="2000" dirty="0"/>
              <a:t>12:45		</a:t>
            </a:r>
            <a:r>
              <a:rPr lang="en-US" sz="2000" i="1" dirty="0"/>
              <a:t>The Bluest Eye</a:t>
            </a:r>
            <a:endParaRPr lang="en-US" sz="2000" dirty="0"/>
          </a:p>
          <a:p>
            <a:endParaRPr lang="en-US" dirty="0"/>
          </a:p>
        </p:txBody>
      </p:sp>
    </p:spTree>
    <p:extLst>
      <p:ext uri="{BB962C8B-B14F-4D97-AF65-F5344CB8AC3E}">
        <p14:creationId xmlns:p14="http://schemas.microsoft.com/office/powerpoint/2010/main" val="466482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58"/>
            <a:ext cx="3200400" cy="2834641"/>
          </a:xfrm>
        </p:spPr>
        <p:txBody>
          <a:bodyPr/>
          <a:lstStyle/>
          <a:p>
            <a:r>
              <a:rPr lang="en-US" dirty="0"/>
              <a:t>Integrated Materials</a:t>
            </a:r>
          </a:p>
        </p:txBody>
      </p:sp>
      <p:sp>
        <p:nvSpPr>
          <p:cNvPr id="3" name="Content Placeholder 2"/>
          <p:cNvSpPr>
            <a:spLocks noGrp="1"/>
          </p:cNvSpPr>
          <p:nvPr>
            <p:ph idx="1"/>
          </p:nvPr>
        </p:nvSpPr>
        <p:spPr>
          <a:xfrm>
            <a:off x="4800600" y="1296364"/>
            <a:ext cx="6492240" cy="4692955"/>
          </a:xfrm>
        </p:spPr>
        <p:txBody>
          <a:bodyPr/>
          <a:lstStyle/>
          <a:p>
            <a:pPr marL="0" indent="0">
              <a:buNone/>
            </a:pPr>
            <a:r>
              <a:rPr lang="en-US" sz="2800" b="1" dirty="0"/>
              <a:t>Texts:</a:t>
            </a:r>
          </a:p>
          <a:p>
            <a:pPr lvl="1">
              <a:buFont typeface="Arial" panose="020B0604020202020204" pitchFamily="34" charset="0"/>
              <a:buChar char="•"/>
            </a:pPr>
            <a:r>
              <a:rPr lang="en-US" sz="2400" i="1" dirty="0"/>
              <a:t>Race, Class, and Gender in the United States</a:t>
            </a:r>
            <a:r>
              <a:rPr lang="en-US" sz="2400" dirty="0"/>
              <a:t>, 9th Ed.  Paula Rothenberg.</a:t>
            </a:r>
          </a:p>
          <a:p>
            <a:pPr lvl="1">
              <a:buFont typeface="Arial" panose="020B0604020202020204" pitchFamily="34" charset="0"/>
              <a:buChar char="•"/>
            </a:pPr>
            <a:r>
              <a:rPr lang="en-US" sz="2400" i="1" dirty="0"/>
              <a:t>The Bluest Eye.  </a:t>
            </a:r>
            <a:r>
              <a:rPr lang="en-US" sz="2400" dirty="0"/>
              <a:t>Toni Morrison.</a:t>
            </a:r>
          </a:p>
          <a:p>
            <a:pPr lvl="1">
              <a:buFont typeface="Arial" panose="020B0604020202020204" pitchFamily="34" charset="0"/>
              <a:buChar char="•"/>
            </a:pPr>
            <a:r>
              <a:rPr lang="en-US" sz="2400" i="1" dirty="0"/>
              <a:t>Nickel and Dimed: On (Not) Getting By in America</a:t>
            </a:r>
            <a:r>
              <a:rPr lang="en-US" sz="2400" dirty="0"/>
              <a:t>.  Barbara Ehrenreich.</a:t>
            </a:r>
          </a:p>
          <a:p>
            <a:pPr marL="0" indent="0">
              <a:buNone/>
            </a:pPr>
            <a:r>
              <a:rPr lang="en-US" sz="2800" b="1" dirty="0"/>
              <a:t>Films/Videos:</a:t>
            </a:r>
          </a:p>
          <a:p>
            <a:pPr lvl="1">
              <a:buFont typeface="Arial" panose="020B0604020202020204" pitchFamily="34" charset="0"/>
              <a:buChar char="•"/>
            </a:pPr>
            <a:r>
              <a:rPr lang="en-US" sz="2400" dirty="0"/>
              <a:t>Ethnic Notions</a:t>
            </a:r>
          </a:p>
          <a:p>
            <a:pPr lvl="1">
              <a:buFont typeface="Arial" panose="020B0604020202020204" pitchFamily="34" charset="0"/>
              <a:buChar char="•"/>
            </a:pPr>
            <a:r>
              <a:rPr lang="en-US" sz="2400" dirty="0"/>
              <a:t>Inequality for All</a:t>
            </a:r>
          </a:p>
          <a:p>
            <a:pPr lvl="1">
              <a:buFont typeface="Arial" panose="020B0604020202020204" pitchFamily="34" charset="0"/>
              <a:buChar char="•"/>
            </a:pPr>
            <a:r>
              <a:rPr lang="en-US" sz="2400" dirty="0"/>
              <a:t>Miss Representation</a:t>
            </a:r>
          </a:p>
        </p:txBody>
      </p:sp>
      <p:sp>
        <p:nvSpPr>
          <p:cNvPr id="4" name="Text Placeholder 3">
            <a:extLst>
              <a:ext uri="{FF2B5EF4-FFF2-40B4-BE49-F238E27FC236}">
                <a16:creationId xmlns:a16="http://schemas.microsoft.com/office/drawing/2014/main" id="{96A671FC-EFC3-2440-A6D6-6E80CDA1856A}"/>
              </a:ext>
            </a:extLst>
          </p:cNvPr>
          <p:cNvSpPr>
            <a:spLocks noGrp="1"/>
          </p:cNvSpPr>
          <p:nvPr>
            <p:ph type="body" sz="half" idx="2"/>
          </p:nvPr>
        </p:nvSpPr>
        <p:spPr>
          <a:xfrm>
            <a:off x="457200" y="3565002"/>
            <a:ext cx="3200400" cy="2740201"/>
          </a:xfrm>
        </p:spPr>
        <p:txBody>
          <a:bodyPr/>
          <a:lstStyle/>
          <a:p>
            <a:endParaRPr lang="en-US" dirty="0"/>
          </a:p>
        </p:txBody>
      </p:sp>
    </p:spTree>
    <p:extLst>
      <p:ext uri="{BB962C8B-B14F-4D97-AF65-F5344CB8AC3E}">
        <p14:creationId xmlns:p14="http://schemas.microsoft.com/office/powerpoint/2010/main" val="3327966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624" y="2039748"/>
            <a:ext cx="3200400" cy="1481560"/>
          </a:xfrm>
        </p:spPr>
        <p:txBody>
          <a:bodyPr/>
          <a:lstStyle/>
          <a:p>
            <a:r>
              <a:rPr lang="en-US" dirty="0"/>
              <a:t>Integrated Assignments</a:t>
            </a:r>
          </a:p>
        </p:txBody>
      </p:sp>
      <p:sp>
        <p:nvSpPr>
          <p:cNvPr id="3" name="Content Placeholder 2"/>
          <p:cNvSpPr>
            <a:spLocks noGrp="1"/>
          </p:cNvSpPr>
          <p:nvPr>
            <p:ph idx="1"/>
          </p:nvPr>
        </p:nvSpPr>
        <p:spPr>
          <a:xfrm>
            <a:off x="4838218" y="1053296"/>
            <a:ext cx="6454622" cy="4936024"/>
          </a:xfrm>
        </p:spPr>
        <p:txBody>
          <a:bodyPr/>
          <a:lstStyle/>
          <a:p>
            <a:endParaRPr lang="en-US" dirty="0"/>
          </a:p>
          <a:p>
            <a:pPr marL="0" indent="0">
              <a:buNone/>
            </a:pPr>
            <a:r>
              <a:rPr lang="en-US" sz="2800" b="1" dirty="0"/>
              <a:t>All Assignments shared</a:t>
            </a:r>
          </a:p>
          <a:p>
            <a:pPr lvl="1">
              <a:buFont typeface="Arial" panose="020B0604020202020204" pitchFamily="34" charset="0"/>
              <a:buChar char="•"/>
            </a:pPr>
            <a:r>
              <a:rPr lang="en-US" sz="2800" dirty="0"/>
              <a:t>Essays/Papers </a:t>
            </a:r>
            <a:r>
              <a:rPr lang="en-US" sz="2000" dirty="0"/>
              <a:t>(graded by both instructors)</a:t>
            </a:r>
          </a:p>
          <a:p>
            <a:pPr lvl="1">
              <a:buFont typeface="Arial" panose="020B0604020202020204" pitchFamily="34" charset="0"/>
              <a:buChar char="•"/>
            </a:pPr>
            <a:r>
              <a:rPr lang="en-US" sz="2800" dirty="0"/>
              <a:t>BB Discussion Forum based on Readings</a:t>
            </a:r>
          </a:p>
          <a:p>
            <a:pPr lvl="1">
              <a:buFont typeface="Arial" panose="020B0604020202020204" pitchFamily="34" charset="0"/>
              <a:buChar char="•"/>
            </a:pPr>
            <a:r>
              <a:rPr lang="en-US" sz="2800" dirty="0"/>
              <a:t>Service Learning Project:</a:t>
            </a:r>
          </a:p>
          <a:p>
            <a:pPr lvl="8"/>
            <a:r>
              <a:rPr lang="en-US" sz="2400" dirty="0"/>
              <a:t>Site Suggestions</a:t>
            </a:r>
          </a:p>
          <a:p>
            <a:pPr lvl="8"/>
            <a:r>
              <a:rPr lang="en-US" sz="2400" dirty="0"/>
              <a:t>Requirements for Service Learning</a:t>
            </a:r>
          </a:p>
          <a:p>
            <a:pPr lvl="8"/>
            <a:r>
              <a:rPr lang="en-US" sz="2400" dirty="0"/>
              <a:t>Timeline</a:t>
            </a:r>
          </a:p>
          <a:p>
            <a:pPr lvl="8"/>
            <a:r>
              <a:rPr lang="en-US" sz="2400" dirty="0"/>
              <a:t>Reflection Essay </a:t>
            </a:r>
          </a:p>
          <a:p>
            <a:pPr lvl="1"/>
            <a:endParaRPr lang="en-US" dirty="0"/>
          </a:p>
        </p:txBody>
      </p:sp>
      <p:sp>
        <p:nvSpPr>
          <p:cNvPr id="4" name="Text Placeholder 3">
            <a:extLst>
              <a:ext uri="{FF2B5EF4-FFF2-40B4-BE49-F238E27FC236}">
                <a16:creationId xmlns:a16="http://schemas.microsoft.com/office/drawing/2014/main" id="{05CB9CB0-6F36-CA4E-BD88-CF4C42127D5F}"/>
              </a:ext>
            </a:extLst>
          </p:cNvPr>
          <p:cNvSpPr>
            <a:spLocks noGrp="1"/>
          </p:cNvSpPr>
          <p:nvPr>
            <p:ph type="body" sz="half" idx="2"/>
          </p:nvPr>
        </p:nvSpPr>
        <p:spPr>
          <a:xfrm>
            <a:off x="318303" y="3773452"/>
            <a:ext cx="3200400" cy="3084548"/>
          </a:xfrm>
        </p:spPr>
        <p:txBody>
          <a:bodyPr/>
          <a:lstStyle/>
          <a:p>
            <a:endParaRPr lang="en-US"/>
          </a:p>
        </p:txBody>
      </p:sp>
    </p:spTree>
    <p:extLst>
      <p:ext uri="{BB962C8B-B14F-4D97-AF65-F5344CB8AC3E}">
        <p14:creationId xmlns:p14="http://schemas.microsoft.com/office/powerpoint/2010/main" val="3621455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ECDF4-106C-0049-B8B7-1AD4BE78C7DD}"/>
              </a:ext>
            </a:extLst>
          </p:cNvPr>
          <p:cNvSpPr>
            <a:spLocks noGrp="1"/>
          </p:cNvSpPr>
          <p:nvPr>
            <p:ph type="title"/>
          </p:nvPr>
        </p:nvSpPr>
        <p:spPr>
          <a:xfrm>
            <a:off x="457200" y="2348995"/>
            <a:ext cx="3200400" cy="929641"/>
          </a:xfrm>
        </p:spPr>
        <p:txBody>
          <a:bodyPr/>
          <a:lstStyle/>
          <a:p>
            <a:r>
              <a:rPr lang="en-US" dirty="0"/>
              <a:t>Service Learning</a:t>
            </a:r>
          </a:p>
        </p:txBody>
      </p:sp>
      <p:sp>
        <p:nvSpPr>
          <p:cNvPr id="4" name="Text Placeholder 3">
            <a:extLst>
              <a:ext uri="{FF2B5EF4-FFF2-40B4-BE49-F238E27FC236}">
                <a16:creationId xmlns:a16="http://schemas.microsoft.com/office/drawing/2014/main" id="{6DF5B75F-9CBD-454E-97EF-D3DB52BD6EF4}"/>
              </a:ext>
            </a:extLst>
          </p:cNvPr>
          <p:cNvSpPr>
            <a:spLocks noGrp="1"/>
          </p:cNvSpPr>
          <p:nvPr>
            <p:ph type="body" sz="half" idx="2"/>
          </p:nvPr>
        </p:nvSpPr>
        <p:spPr>
          <a:xfrm>
            <a:off x="457200" y="3576576"/>
            <a:ext cx="3200400" cy="2728627"/>
          </a:xfrm>
        </p:spPr>
        <p:txBody>
          <a:bodyPr>
            <a:noAutofit/>
          </a:bodyPr>
          <a:lstStyle/>
          <a:p>
            <a:endParaRPr lang="en-US" sz="2800" dirty="0">
              <a:latin typeface="+mj-lt"/>
            </a:endParaRPr>
          </a:p>
        </p:txBody>
      </p:sp>
      <p:sp>
        <p:nvSpPr>
          <p:cNvPr id="6" name="Content Placeholder 5">
            <a:extLst>
              <a:ext uri="{FF2B5EF4-FFF2-40B4-BE49-F238E27FC236}">
                <a16:creationId xmlns:a16="http://schemas.microsoft.com/office/drawing/2014/main" id="{B68AE454-4B2C-214D-8311-C11CEDBF1C67}"/>
              </a:ext>
            </a:extLst>
          </p:cNvPr>
          <p:cNvSpPr>
            <a:spLocks noGrp="1"/>
          </p:cNvSpPr>
          <p:nvPr>
            <p:ph idx="1"/>
          </p:nvPr>
        </p:nvSpPr>
        <p:spPr>
          <a:xfrm>
            <a:off x="4800600" y="1539432"/>
            <a:ext cx="6492240" cy="4449887"/>
          </a:xfrm>
        </p:spPr>
        <p:txBody>
          <a:bodyPr/>
          <a:lstStyle/>
          <a:p>
            <a:pPr>
              <a:buFont typeface="Arial" panose="020B0604020202020204" pitchFamily="34" charset="0"/>
              <a:buChar char="•"/>
            </a:pPr>
            <a:r>
              <a:rPr lang="en-US" sz="3200" dirty="0">
                <a:cs typeface="Avenir Book"/>
              </a:rPr>
              <a:t>Incorporates community work into the curriculum</a:t>
            </a:r>
          </a:p>
          <a:p>
            <a:pPr>
              <a:buFont typeface="Arial" panose="020B0604020202020204" pitchFamily="34" charset="0"/>
              <a:buChar char="•"/>
            </a:pPr>
            <a:r>
              <a:rPr lang="en-US" sz="3200" dirty="0">
                <a:cs typeface="Avenir Book"/>
              </a:rPr>
              <a:t>Gives students real-world learning experiences that enhance their academic learning while providing a tangible benefit for the community</a:t>
            </a:r>
            <a:endParaRPr lang="en-US" sz="3200" dirty="0"/>
          </a:p>
          <a:p>
            <a:endParaRPr lang="en-US" dirty="0"/>
          </a:p>
        </p:txBody>
      </p:sp>
    </p:spTree>
    <p:extLst>
      <p:ext uri="{BB962C8B-B14F-4D97-AF65-F5344CB8AC3E}">
        <p14:creationId xmlns:p14="http://schemas.microsoft.com/office/powerpoint/2010/main" val="223992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3FE9996-7EAC-4679-B37D-C1045F42F9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761DF1FE-5CC8-43D2-A76C-93C76EEDE1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E161BEBD-A23C-409E-ABC7-73F9EDC02F2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741B58E-3B65-4A01-A276-975AB2CF8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AC67C3-831B-4AB1-A259-DFB839CAFA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054B3F04-9EAC-45C0-B3CE-0387EEA10A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Box 2">
            <a:extLst>
              <a:ext uri="{FF2B5EF4-FFF2-40B4-BE49-F238E27FC236}">
                <a16:creationId xmlns:a16="http://schemas.microsoft.com/office/drawing/2014/main" id="{06724B23-6B47-D840-ABA3-2B5F9275DDBD}"/>
              </a:ext>
            </a:extLst>
          </p:cNvPr>
          <p:cNvSpPr txBox="1"/>
          <p:nvPr/>
        </p:nvSpPr>
        <p:spPr>
          <a:xfrm>
            <a:off x="4742016" y="605896"/>
            <a:ext cx="6413663" cy="5646208"/>
          </a:xfrm>
          <a:prstGeom prst="rect">
            <a:avLst/>
          </a:prstGeom>
        </p:spPr>
        <p:txBody>
          <a:bodyPr vert="horz" lIns="0" tIns="45720" rIns="0" bIns="45720" rtlCol="0" anchor="ctr">
            <a:normAutofit/>
          </a:bodyPr>
          <a:lstStyle/>
          <a:p>
            <a:pPr lvl="0" defTabSz="914400">
              <a:lnSpc>
                <a:spcPct val="90000"/>
              </a:lnSpc>
              <a:spcAft>
                <a:spcPts val="600"/>
              </a:spcAft>
              <a:buClr>
                <a:schemeClr val="accent1"/>
              </a:buClr>
              <a:buFont typeface="Calibri" panose="020F0502020204030204" pitchFamily="34" charset="0"/>
            </a:pPr>
            <a:r>
              <a:rPr lang="en-US" sz="2000" b="1" dirty="0">
                <a:solidFill>
                  <a:schemeClr val="tx1">
                    <a:lumMod val="75000"/>
                    <a:lumOff val="25000"/>
                  </a:schemeClr>
                </a:solidFill>
              </a:rPr>
              <a:t>Papers/ Portfolio Grading policy:</a:t>
            </a:r>
          </a:p>
          <a:p>
            <a:pPr lvl="0" defTabSz="914400">
              <a:lnSpc>
                <a:spcPct val="90000"/>
              </a:lnSpc>
              <a:spcAft>
                <a:spcPts val="600"/>
              </a:spcAft>
              <a:buClr>
                <a:schemeClr val="accent1"/>
              </a:buClr>
              <a:buFont typeface="Calibri" panose="020F0502020204030204" pitchFamily="34" charset="0"/>
            </a:pPr>
            <a:endParaRPr lang="en-US" sz="2000" dirty="0">
              <a:solidFill>
                <a:schemeClr val="tx1">
                  <a:lumMod val="75000"/>
                  <a:lumOff val="25000"/>
                </a:schemeClr>
              </a:solidFill>
            </a:endParaRPr>
          </a:p>
          <a:p>
            <a:pPr lvl="0" defTabSz="914400">
              <a:lnSpc>
                <a:spcPct val="90000"/>
              </a:lnSpc>
              <a:spcAft>
                <a:spcPts val="600"/>
              </a:spcAft>
              <a:buClr>
                <a:schemeClr val="accent1"/>
              </a:buClr>
              <a:buFont typeface="Calibri" panose="020F0502020204030204" pitchFamily="34" charset="0"/>
            </a:pPr>
            <a:r>
              <a:rPr lang="en-US" sz="2000" i="1" dirty="0">
                <a:solidFill>
                  <a:schemeClr val="tx1">
                    <a:lumMod val="75000"/>
                    <a:lumOff val="25000"/>
                  </a:schemeClr>
                </a:solidFill>
              </a:rPr>
              <a:t>We will use portfolio grading in this course.  Although the professors will comment extensively on each of your submitted assignments, we will not assign formal grades to individual assignments during the semester.  Instead, you will have the opportunity to revise and refine your written work and then resubmit it in a final portfolio.  </a:t>
            </a:r>
          </a:p>
          <a:p>
            <a:pPr lvl="0" defTabSz="914400">
              <a:lnSpc>
                <a:spcPct val="90000"/>
              </a:lnSpc>
              <a:spcAft>
                <a:spcPts val="600"/>
              </a:spcAft>
              <a:buClr>
                <a:schemeClr val="accent1"/>
              </a:buClr>
              <a:buFont typeface="Calibri" panose="020F0502020204030204" pitchFamily="34" charset="0"/>
            </a:pPr>
            <a:endParaRPr lang="en-US" sz="2000" i="1" dirty="0">
              <a:solidFill>
                <a:schemeClr val="tx1">
                  <a:lumMod val="75000"/>
                  <a:lumOff val="25000"/>
                </a:schemeClr>
              </a:solidFill>
            </a:endParaRPr>
          </a:p>
          <a:p>
            <a:pPr lvl="0" defTabSz="914400">
              <a:lnSpc>
                <a:spcPct val="90000"/>
              </a:lnSpc>
              <a:spcAft>
                <a:spcPts val="600"/>
              </a:spcAft>
              <a:buClr>
                <a:schemeClr val="accent1"/>
              </a:buClr>
              <a:buFont typeface="Calibri" panose="020F0502020204030204" pitchFamily="34" charset="0"/>
            </a:pPr>
            <a:r>
              <a:rPr lang="en-US" sz="2000" dirty="0">
                <a:solidFill>
                  <a:schemeClr val="tx1">
                    <a:lumMod val="75000"/>
                    <a:lumOff val="25000"/>
                  </a:schemeClr>
                </a:solidFill>
              </a:rPr>
              <a:t>The final portfolio must include the originally submitted paper with professors’  comments along with the revised paper.   *</a:t>
            </a:r>
            <a:r>
              <a:rPr lang="en-US" sz="2000" i="1" dirty="0">
                <a:solidFill>
                  <a:schemeClr val="tx1">
                    <a:lumMod val="75000"/>
                    <a:lumOff val="25000"/>
                  </a:schemeClr>
                </a:solidFill>
              </a:rPr>
              <a:t>Papers not submitted during the semester may not be submitted in the portfolio.</a:t>
            </a:r>
          </a:p>
          <a:p>
            <a:pPr lvl="0" defTabSz="914400">
              <a:lnSpc>
                <a:spcPct val="90000"/>
              </a:lnSpc>
              <a:spcAft>
                <a:spcPts val="600"/>
              </a:spcAft>
              <a:buClr>
                <a:schemeClr val="accent1"/>
              </a:buClr>
              <a:buFont typeface="Calibri" panose="020F0502020204030204" pitchFamily="34" charset="0"/>
            </a:pPr>
            <a:endParaRPr lang="en-US" sz="2000" i="1" dirty="0">
              <a:solidFill>
                <a:schemeClr val="tx1">
                  <a:lumMod val="75000"/>
                  <a:lumOff val="25000"/>
                </a:schemeClr>
              </a:solidFill>
            </a:endParaRPr>
          </a:p>
          <a:p>
            <a:pPr lvl="0" defTabSz="914400">
              <a:lnSpc>
                <a:spcPct val="90000"/>
              </a:lnSpc>
              <a:spcAft>
                <a:spcPts val="600"/>
              </a:spcAft>
              <a:buClr>
                <a:schemeClr val="accent1"/>
              </a:buClr>
              <a:buFont typeface="Calibri" panose="020F0502020204030204" pitchFamily="34" charset="0"/>
            </a:pPr>
            <a:r>
              <a:rPr lang="en-US" sz="2000" dirty="0">
                <a:solidFill>
                  <a:schemeClr val="tx1">
                    <a:lumMod val="75000"/>
                    <a:lumOff val="25000"/>
                  </a:schemeClr>
                </a:solidFill>
              </a:rPr>
              <a:t>The portfolio should also include a short cover essay in which you reflect on your writing over the course of the semester.  </a:t>
            </a:r>
          </a:p>
          <a:p>
            <a:pPr defTabSz="914400">
              <a:lnSpc>
                <a:spcPct val="90000"/>
              </a:lnSpc>
              <a:spcAft>
                <a:spcPts val="600"/>
              </a:spcAft>
              <a:buClr>
                <a:schemeClr val="accent1"/>
              </a:buClr>
              <a:buFont typeface="Calibri" panose="020F0502020204030204" pitchFamily="34" charset="0"/>
            </a:pPr>
            <a:endParaRPr lang="en-US" dirty="0">
              <a:solidFill>
                <a:schemeClr val="tx1">
                  <a:lumMod val="75000"/>
                  <a:lumOff val="25000"/>
                </a:schemeClr>
              </a:solidFill>
            </a:endParaRPr>
          </a:p>
        </p:txBody>
      </p:sp>
      <p:sp>
        <p:nvSpPr>
          <p:cNvPr id="4" name="TextBox 3">
            <a:extLst>
              <a:ext uri="{FF2B5EF4-FFF2-40B4-BE49-F238E27FC236}">
                <a16:creationId xmlns:a16="http://schemas.microsoft.com/office/drawing/2014/main" id="{6EB1A209-582A-FD44-B504-B7C34C96065A}"/>
              </a:ext>
            </a:extLst>
          </p:cNvPr>
          <p:cNvSpPr txBox="1"/>
          <p:nvPr/>
        </p:nvSpPr>
        <p:spPr>
          <a:xfrm>
            <a:off x="368808" y="695384"/>
            <a:ext cx="3033326" cy="584775"/>
          </a:xfrm>
          <a:prstGeom prst="rect">
            <a:avLst/>
          </a:prstGeom>
          <a:noFill/>
        </p:spPr>
        <p:txBody>
          <a:bodyPr wrap="square" rtlCol="0">
            <a:spAutoFit/>
          </a:bodyPr>
          <a:lstStyle/>
          <a:p>
            <a:r>
              <a:rPr lang="en-US" sz="3200" dirty="0">
                <a:solidFill>
                  <a:schemeClr val="bg1"/>
                </a:solidFill>
              </a:rPr>
              <a:t>Portfolio Grading </a:t>
            </a:r>
          </a:p>
        </p:txBody>
      </p:sp>
      <p:sp>
        <p:nvSpPr>
          <p:cNvPr id="5" name="TextBox 4">
            <a:extLst>
              <a:ext uri="{FF2B5EF4-FFF2-40B4-BE49-F238E27FC236}">
                <a16:creationId xmlns:a16="http://schemas.microsoft.com/office/drawing/2014/main" id="{931BF668-645C-1740-8386-A974C4915F1E}"/>
              </a:ext>
            </a:extLst>
          </p:cNvPr>
          <p:cNvSpPr txBox="1"/>
          <p:nvPr/>
        </p:nvSpPr>
        <p:spPr>
          <a:xfrm>
            <a:off x="381379" y="1606635"/>
            <a:ext cx="3258077" cy="4832092"/>
          </a:xfrm>
          <a:prstGeom prst="rect">
            <a:avLst/>
          </a:prstGeom>
          <a:noFill/>
        </p:spPr>
        <p:txBody>
          <a:bodyPr wrap="square" rtlCol="0">
            <a:spAutoFit/>
          </a:bodyPr>
          <a:lstStyle/>
          <a:p>
            <a:pPr marL="457200" indent="-457200">
              <a:buFont typeface="Wingdings" pitchFamily="2" charset="2"/>
              <a:buChar char="ü"/>
            </a:pPr>
            <a:r>
              <a:rPr lang="en-US" sz="2800" dirty="0">
                <a:solidFill>
                  <a:schemeClr val="bg1"/>
                </a:solidFill>
                <a:latin typeface="+mj-lt"/>
              </a:rPr>
              <a:t>emphasizes feedback and revision</a:t>
            </a:r>
          </a:p>
          <a:p>
            <a:endParaRPr lang="en-US" sz="2800" dirty="0">
              <a:solidFill>
                <a:schemeClr val="bg1"/>
              </a:solidFill>
              <a:latin typeface="+mj-lt"/>
            </a:endParaRPr>
          </a:p>
          <a:p>
            <a:pPr marL="457200" indent="-457200">
              <a:buFont typeface="Wingdings" pitchFamily="2" charset="2"/>
              <a:buChar char="ü"/>
            </a:pPr>
            <a:r>
              <a:rPr lang="en-US" sz="2800" dirty="0">
                <a:solidFill>
                  <a:schemeClr val="bg1"/>
                </a:solidFill>
                <a:latin typeface="+mj-lt"/>
              </a:rPr>
              <a:t>demonstrates skill development </a:t>
            </a:r>
          </a:p>
          <a:p>
            <a:endParaRPr lang="en-US" sz="2800" dirty="0">
              <a:solidFill>
                <a:schemeClr val="bg1"/>
              </a:solidFill>
              <a:latin typeface="+mj-lt"/>
            </a:endParaRPr>
          </a:p>
          <a:p>
            <a:pPr marL="457200" indent="-457200">
              <a:buFont typeface="Wingdings" pitchFamily="2" charset="2"/>
              <a:buChar char="ü"/>
            </a:pPr>
            <a:r>
              <a:rPr lang="en-US" sz="2800" dirty="0">
                <a:solidFill>
                  <a:schemeClr val="bg1"/>
                </a:solidFill>
                <a:latin typeface="+mj-lt"/>
              </a:rPr>
              <a:t>highlights themes</a:t>
            </a:r>
          </a:p>
          <a:p>
            <a:endParaRPr lang="en-US" sz="2800" dirty="0">
              <a:solidFill>
                <a:schemeClr val="bg1"/>
              </a:solidFill>
              <a:latin typeface="+mj-lt"/>
            </a:endParaRPr>
          </a:p>
          <a:p>
            <a:pPr marL="457200" indent="-457200">
              <a:buFont typeface="Wingdings" pitchFamily="2" charset="2"/>
              <a:buChar char="ü"/>
            </a:pPr>
            <a:r>
              <a:rPr lang="en-US" sz="2800" dirty="0">
                <a:solidFill>
                  <a:schemeClr val="bg1"/>
                </a:solidFill>
                <a:latin typeface="+mj-lt"/>
              </a:rPr>
              <a:t>promotes reflection</a:t>
            </a:r>
          </a:p>
        </p:txBody>
      </p:sp>
    </p:spTree>
    <p:extLst>
      <p:ext uri="{BB962C8B-B14F-4D97-AF65-F5344CB8AC3E}">
        <p14:creationId xmlns:p14="http://schemas.microsoft.com/office/powerpoint/2010/main" val="3275290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2B8762-61F0-4F1B-9364-D633EE9D6A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E97675C8-1328-460C-9EBF-6B446B67EA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514EE78B-AF71-4195-A01B-F1165D9233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C6417104-D4C1-4710-9982-2154A7F484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30FE78-3D62-C84F-864A-AB5C91030EE2}"/>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6000">
                <a:solidFill>
                  <a:schemeClr val="tx1">
                    <a:lumMod val="85000"/>
                    <a:lumOff val="15000"/>
                  </a:schemeClr>
                </a:solidFill>
              </a:rPr>
              <a:t>Student Evaluation</a:t>
            </a:r>
          </a:p>
        </p:txBody>
      </p:sp>
      <p:pic>
        <p:nvPicPr>
          <p:cNvPr id="6" name="Content Placeholder 5">
            <a:extLst>
              <a:ext uri="{FF2B5EF4-FFF2-40B4-BE49-F238E27FC236}">
                <a16:creationId xmlns:a16="http://schemas.microsoft.com/office/drawing/2014/main" id="{7A8C25C9-7168-8940-A5A4-4FCFE5AC7A17}"/>
              </a:ext>
            </a:extLst>
          </p:cNvPr>
          <p:cNvPicPr>
            <a:picLocks noGrp="1" noChangeAspect="1"/>
          </p:cNvPicPr>
          <p:nvPr>
            <p:ph sz="half" idx="1"/>
          </p:nvPr>
        </p:nvPicPr>
        <p:blipFill>
          <a:blip r:embed="rId2"/>
          <a:stretch>
            <a:fillRect/>
          </a:stretch>
        </p:blipFill>
        <p:spPr>
          <a:xfrm rot="5400000">
            <a:off x="2614715" y="1090422"/>
            <a:ext cx="3602736" cy="2702052"/>
          </a:xfrm>
          <a:prstGeom prst="rect">
            <a:avLst/>
          </a:prstGeom>
        </p:spPr>
      </p:pic>
      <p:sp>
        <p:nvSpPr>
          <p:cNvPr id="21" name="Rectangle 20">
            <a:extLst>
              <a:ext uri="{FF2B5EF4-FFF2-40B4-BE49-F238E27FC236}">
                <a16:creationId xmlns:a16="http://schemas.microsoft.com/office/drawing/2014/main" id="{626F1402-2DEC-4071-84AF-350C7BF00D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045CCD7C-FDCC-4C4A-9861-D80088B4BE22}"/>
              </a:ext>
            </a:extLst>
          </p:cNvPr>
          <p:cNvPicPr>
            <a:picLocks noGrp="1" noChangeAspect="1"/>
          </p:cNvPicPr>
          <p:nvPr>
            <p:ph sz="half" idx="2"/>
          </p:nvPr>
        </p:nvPicPr>
        <p:blipFill>
          <a:blip r:embed="rId3"/>
          <a:stretch>
            <a:fillRect/>
          </a:stretch>
        </p:blipFill>
        <p:spPr>
          <a:xfrm rot="5400000">
            <a:off x="5974549" y="1090422"/>
            <a:ext cx="3602736" cy="2702052"/>
          </a:xfrm>
          <a:prstGeom prst="rect">
            <a:avLst/>
          </a:prstGeom>
        </p:spPr>
      </p:pic>
      <p:cxnSp>
        <p:nvCxnSpPr>
          <p:cNvPr id="23" name="Straight Connector 22">
            <a:extLst>
              <a:ext uri="{FF2B5EF4-FFF2-40B4-BE49-F238E27FC236}">
                <a16:creationId xmlns:a16="http://schemas.microsoft.com/office/drawing/2014/main" id="{04733B62-1719-4677-A612-CA0AC0AD748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A52A394-10F4-4AA5-90E4-634D1E919D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07BDDC51-8BB2-42BE-8EA8-39B3E9AC1E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00101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000" b="1" dirty="0">
                <a:solidFill>
                  <a:schemeClr val="accent2"/>
                </a:solidFill>
                <a:latin typeface="+mn-lt"/>
              </a:rPr>
              <a:t>Global Education: </a:t>
            </a:r>
            <a:r>
              <a:rPr lang="en-US" sz="3600" b="1" dirty="0">
                <a:solidFill>
                  <a:schemeClr val="accent2"/>
                </a:solidFill>
              </a:rPr>
              <a:t/>
            </a:r>
            <a:br>
              <a:rPr lang="en-US" sz="3600" b="1" dirty="0">
                <a:solidFill>
                  <a:schemeClr val="accent2"/>
                </a:solidFill>
              </a:rPr>
            </a:br>
            <a:r>
              <a:rPr lang="en-US" sz="3600" b="1" dirty="0">
                <a:solidFill>
                  <a:schemeClr val="accent2"/>
                </a:solidFill>
              </a:rPr>
              <a:t>Integrated Material &amp; Assignments</a:t>
            </a:r>
            <a:br>
              <a:rPr lang="en-US" sz="3600" b="1" dirty="0">
                <a:solidFill>
                  <a:schemeClr val="accent2"/>
                </a:solidFill>
              </a:rPr>
            </a:br>
            <a:r>
              <a:rPr lang="en-US" sz="3600" b="1" dirty="0">
                <a:solidFill>
                  <a:schemeClr val="accent2"/>
                </a:solidFill>
              </a:rPr>
              <a:t>Intercultural Dialogues</a:t>
            </a:r>
          </a:p>
        </p:txBody>
      </p:sp>
      <p:sp>
        <p:nvSpPr>
          <p:cNvPr id="3" name="Subtitle 2"/>
          <p:cNvSpPr>
            <a:spLocks noGrp="1"/>
          </p:cNvSpPr>
          <p:nvPr>
            <p:ph type="subTitle" idx="1"/>
          </p:nvPr>
        </p:nvSpPr>
        <p:spPr>
          <a:xfrm>
            <a:off x="1100051" y="4560425"/>
            <a:ext cx="10058400" cy="914400"/>
          </a:xfrm>
        </p:spPr>
        <p:txBody>
          <a:bodyPr>
            <a:normAutofit lnSpcReduction="10000"/>
          </a:bodyPr>
          <a:lstStyle/>
          <a:p>
            <a:r>
              <a:rPr lang="en-US" b="1" dirty="0"/>
              <a:t>CMNS 101: Communication Studies</a:t>
            </a:r>
          </a:p>
          <a:p>
            <a:r>
              <a:rPr lang="en-US" b="1" dirty="0"/>
              <a:t>ENGL 101: College Composition I</a:t>
            </a:r>
          </a:p>
        </p:txBody>
      </p:sp>
    </p:spTree>
    <p:extLst>
      <p:ext uri="{BB962C8B-B14F-4D97-AF65-F5344CB8AC3E}">
        <p14:creationId xmlns:p14="http://schemas.microsoft.com/office/powerpoint/2010/main" val="56510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066800"/>
            <a:ext cx="11148647" cy="4339650"/>
          </a:xfrm>
          <a:prstGeom prst="rect">
            <a:avLst/>
          </a:prstGeom>
        </p:spPr>
        <p:txBody>
          <a:bodyPr wrap="square">
            <a:spAutoFit/>
          </a:bodyPr>
          <a:lstStyle/>
          <a:p>
            <a:r>
              <a:rPr lang="en-US" sz="3600" b="1" dirty="0"/>
              <a:t>Write Talk: A Global Experience</a:t>
            </a:r>
          </a:p>
          <a:p>
            <a:r>
              <a:rPr lang="en-US" sz="3600" b="1" dirty="0"/>
              <a:t>CMNS 101: Communication Studies</a:t>
            </a:r>
            <a:br>
              <a:rPr lang="en-US" sz="3600" b="1" dirty="0"/>
            </a:br>
            <a:r>
              <a:rPr lang="en-US" sz="3600" b="1" dirty="0"/>
              <a:t>ENGL 101: College Composition I</a:t>
            </a:r>
          </a:p>
          <a:p>
            <a:endParaRPr lang="en-US" sz="3600" b="1" dirty="0"/>
          </a:p>
          <a:p>
            <a:r>
              <a:rPr lang="en-US" sz="2400" dirty="0"/>
              <a:t>This learning community allows students to fulfill two general education requirements—one in English and one in Humanities, with a CCBC Global Designation. Students will sharpen communication skills within a supportive community of learners and explore a common global theme through writing, research, discussion, and oral presentations. </a:t>
            </a:r>
          </a:p>
          <a:p>
            <a:endParaRPr lang="en-US" sz="3600" dirty="0"/>
          </a:p>
        </p:txBody>
      </p:sp>
    </p:spTree>
    <p:extLst>
      <p:ext uri="{BB962C8B-B14F-4D97-AF65-F5344CB8AC3E}">
        <p14:creationId xmlns:p14="http://schemas.microsoft.com/office/powerpoint/2010/main" val="2834340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704088"/>
            <a:ext cx="10972800" cy="743712"/>
          </a:xfrm>
        </p:spPr>
        <p:txBody>
          <a:bodyPr/>
          <a:lstStyle/>
          <a:p>
            <a:pPr algn="ctr"/>
            <a:r>
              <a:rPr lang="en-US" sz="4000" b="1" dirty="0">
                <a:solidFill>
                  <a:srgbClr val="C00000"/>
                </a:solidFill>
                <a:effectLst>
                  <a:outerShdw blurRad="38100" dist="38100" dir="2700000" algn="tl">
                    <a:srgbClr val="000000">
                      <a:alpha val="43137"/>
                    </a:srgbClr>
                  </a:outerShdw>
                </a:effectLst>
              </a:rPr>
              <a:t>Integrative Material</a:t>
            </a:r>
          </a:p>
        </p:txBody>
      </p:sp>
      <p:sp>
        <p:nvSpPr>
          <p:cNvPr id="5" name="Text Placeholder 4"/>
          <p:cNvSpPr>
            <a:spLocks noGrp="1"/>
          </p:cNvSpPr>
          <p:nvPr>
            <p:ph type="body" idx="1"/>
          </p:nvPr>
        </p:nvSpPr>
        <p:spPr>
          <a:xfrm>
            <a:off x="711200" y="1600200"/>
            <a:ext cx="5386917" cy="609600"/>
          </a:xfrm>
        </p:spPr>
        <p:txBody>
          <a:bodyPr/>
          <a:lstStyle/>
          <a:p>
            <a:r>
              <a:rPr lang="en-US" sz="3200" dirty="0">
                <a:latin typeface="Calibri" panose="020F0502020204030204" pitchFamily="34" charset="0"/>
                <a:cs typeface="Calibri" panose="020F0502020204030204" pitchFamily="34" charset="0"/>
              </a:rPr>
              <a:t>ENGL 101</a:t>
            </a:r>
          </a:p>
        </p:txBody>
      </p:sp>
      <p:sp>
        <p:nvSpPr>
          <p:cNvPr id="7" name="Text Placeholder 6"/>
          <p:cNvSpPr>
            <a:spLocks noGrp="1"/>
          </p:cNvSpPr>
          <p:nvPr>
            <p:ph type="body" sz="half" idx="3"/>
          </p:nvPr>
        </p:nvSpPr>
        <p:spPr>
          <a:xfrm>
            <a:off x="6193368" y="1600200"/>
            <a:ext cx="5389033" cy="609600"/>
          </a:xfrm>
        </p:spPr>
        <p:txBody>
          <a:bodyPr/>
          <a:lstStyle/>
          <a:p>
            <a:r>
              <a:rPr lang="en-US" sz="3200" dirty="0">
                <a:latin typeface="Calibri" panose="020F0502020204030204" pitchFamily="34" charset="0"/>
                <a:cs typeface="Calibri" panose="020F0502020204030204" pitchFamily="34" charset="0"/>
              </a:rPr>
              <a:t>CMNS 101</a:t>
            </a:r>
          </a:p>
        </p:txBody>
      </p:sp>
      <p:sp>
        <p:nvSpPr>
          <p:cNvPr id="6" name="Content Placeholder 5"/>
          <p:cNvSpPr>
            <a:spLocks noGrp="1"/>
          </p:cNvSpPr>
          <p:nvPr>
            <p:ph sz="quarter" idx="2"/>
          </p:nvPr>
        </p:nvSpPr>
        <p:spPr>
          <a:xfrm>
            <a:off x="856343" y="2286000"/>
            <a:ext cx="5109030" cy="2503714"/>
          </a:xfrm>
        </p:spPr>
        <p:txBody>
          <a:bodyPr>
            <a:noAutofit/>
          </a:bodyPr>
          <a:lstStyle/>
          <a:p>
            <a:pPr marL="0" indent="0">
              <a:buNone/>
            </a:pPr>
            <a:r>
              <a:rPr lang="en-US" sz="2800" dirty="0">
                <a:cs typeface="Times New Roman" panose="02020603050405020304" pitchFamily="18" charset="0"/>
              </a:rPr>
              <a:t>In English, students read novels and other short readings related to cultural diversity and complete assignments designed to strengthen skills of analysis and critical thinking</a:t>
            </a:r>
            <a:endParaRPr lang="en-US" sz="2800" dirty="0"/>
          </a:p>
        </p:txBody>
      </p:sp>
      <p:sp>
        <p:nvSpPr>
          <p:cNvPr id="8" name="Content Placeholder 7"/>
          <p:cNvSpPr>
            <a:spLocks noGrp="1"/>
          </p:cNvSpPr>
          <p:nvPr>
            <p:ph sz="quarter" idx="4"/>
          </p:nvPr>
        </p:nvSpPr>
        <p:spPr>
          <a:xfrm>
            <a:off x="6328229" y="2286000"/>
            <a:ext cx="5254172" cy="2503714"/>
          </a:xfrm>
        </p:spPr>
        <p:txBody>
          <a:bodyPr>
            <a:normAutofit/>
          </a:bodyPr>
          <a:lstStyle/>
          <a:p>
            <a:pPr marL="26987" indent="0">
              <a:buClrTx/>
              <a:buNone/>
            </a:pPr>
            <a:r>
              <a:rPr lang="en-US" sz="2800" dirty="0">
                <a:cs typeface="Times New Roman" panose="02020603050405020304" pitchFamily="18" charset="0"/>
              </a:rPr>
              <a:t>In CMNS the assignments from ENGL are adapted for speeches.  Students become aware of the differences in presenting information orally and presenting information through writing</a:t>
            </a:r>
            <a:r>
              <a:rPr lang="en-US" sz="2400" dirty="0">
                <a:cs typeface="Times New Roman" panose="02020603050405020304" pitchFamily="18" charset="0"/>
              </a:rPr>
              <a:t>.</a:t>
            </a:r>
          </a:p>
          <a:p>
            <a:pPr marL="369887" indent="-342900">
              <a:buClrTx/>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C7EE50E4-CEDB-0249-BBBE-258DCAF19ADD}"/>
              </a:ext>
            </a:extLst>
          </p:cNvPr>
          <p:cNvSpPr txBox="1"/>
          <p:nvPr/>
        </p:nvSpPr>
        <p:spPr>
          <a:xfrm>
            <a:off x="856343" y="5123543"/>
            <a:ext cx="10551886" cy="954107"/>
          </a:xfrm>
          <a:prstGeom prst="rect">
            <a:avLst/>
          </a:prstGeom>
          <a:noFill/>
        </p:spPr>
        <p:txBody>
          <a:bodyPr wrap="square" rtlCol="0">
            <a:spAutoFit/>
          </a:bodyPr>
          <a:lstStyle/>
          <a:p>
            <a:r>
              <a:rPr lang="en-US" sz="2800" dirty="0"/>
              <a:t>Both use similar planning strategies, research, organizing, outlining, and documentation</a:t>
            </a:r>
          </a:p>
        </p:txBody>
      </p:sp>
    </p:spTree>
    <p:extLst>
      <p:ext uri="{BB962C8B-B14F-4D97-AF65-F5344CB8AC3E}">
        <p14:creationId xmlns:p14="http://schemas.microsoft.com/office/powerpoint/2010/main" val="2594819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704088"/>
            <a:ext cx="10972800" cy="743712"/>
          </a:xfrm>
        </p:spPr>
        <p:txBody>
          <a:bodyPr/>
          <a:lstStyle/>
          <a:p>
            <a:pPr algn="ctr"/>
            <a:r>
              <a:rPr lang="en-US" sz="4000" b="1" dirty="0">
                <a:solidFill>
                  <a:srgbClr val="C00000"/>
                </a:solidFill>
                <a:effectLst>
                  <a:outerShdw blurRad="38100" dist="38100" dir="2700000" algn="tl">
                    <a:srgbClr val="000000">
                      <a:alpha val="43137"/>
                    </a:srgbClr>
                  </a:outerShdw>
                </a:effectLst>
              </a:rPr>
              <a:t>Integrative Assignments</a:t>
            </a:r>
          </a:p>
        </p:txBody>
      </p:sp>
      <p:sp>
        <p:nvSpPr>
          <p:cNvPr id="5" name="Text Placeholder 4"/>
          <p:cNvSpPr>
            <a:spLocks noGrp="1"/>
          </p:cNvSpPr>
          <p:nvPr>
            <p:ph type="body" idx="1"/>
          </p:nvPr>
        </p:nvSpPr>
        <p:spPr>
          <a:xfrm>
            <a:off x="711200" y="1600200"/>
            <a:ext cx="5386917" cy="609600"/>
          </a:xfrm>
        </p:spPr>
        <p:txBody>
          <a:bodyPr/>
          <a:lstStyle/>
          <a:p>
            <a:r>
              <a:rPr lang="en-US" sz="3200" dirty="0">
                <a:latin typeface="Calibri" panose="020F0502020204030204" pitchFamily="34" charset="0"/>
                <a:cs typeface="Calibri" panose="020F0502020204030204" pitchFamily="34" charset="0"/>
              </a:rPr>
              <a:t>ENGL 101</a:t>
            </a:r>
          </a:p>
        </p:txBody>
      </p:sp>
      <p:sp>
        <p:nvSpPr>
          <p:cNvPr id="7" name="Text Placeholder 6"/>
          <p:cNvSpPr>
            <a:spLocks noGrp="1"/>
          </p:cNvSpPr>
          <p:nvPr>
            <p:ph type="body" sz="half" idx="3"/>
          </p:nvPr>
        </p:nvSpPr>
        <p:spPr>
          <a:xfrm>
            <a:off x="6193368" y="1600200"/>
            <a:ext cx="5389033" cy="609600"/>
          </a:xfrm>
        </p:spPr>
        <p:txBody>
          <a:bodyPr/>
          <a:lstStyle/>
          <a:p>
            <a:r>
              <a:rPr lang="en-US" sz="3200" dirty="0">
                <a:latin typeface="Calibri" panose="020F0502020204030204" pitchFamily="34" charset="0"/>
                <a:cs typeface="Calibri" panose="020F0502020204030204" pitchFamily="34" charset="0"/>
              </a:rPr>
              <a:t>CMNS 101</a:t>
            </a:r>
          </a:p>
        </p:txBody>
      </p:sp>
      <p:sp>
        <p:nvSpPr>
          <p:cNvPr id="6" name="Content Placeholder 5"/>
          <p:cNvSpPr>
            <a:spLocks noGrp="1"/>
          </p:cNvSpPr>
          <p:nvPr>
            <p:ph sz="quarter" idx="2"/>
          </p:nvPr>
        </p:nvSpPr>
        <p:spPr>
          <a:xfrm>
            <a:off x="711200" y="2286000"/>
            <a:ext cx="5386917" cy="4038600"/>
          </a:xfrm>
        </p:spPr>
        <p:txBody>
          <a:bodyPr/>
          <a:lstStyle/>
          <a:p>
            <a:pPr>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Cultural Autobiography (must conduct personal interview)</a:t>
            </a:r>
          </a:p>
          <a:p>
            <a:pPr>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Moral Dilemma Paper</a:t>
            </a:r>
          </a:p>
          <a:p>
            <a:pPr>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Summary Response to journal article (research sources to prepare for Research Paper)</a:t>
            </a:r>
          </a:p>
          <a:p>
            <a:pPr>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Research Paper on Human Rights issue</a:t>
            </a:r>
          </a:p>
          <a:p>
            <a:pPr marL="0" indent="0">
              <a:buNone/>
            </a:pPr>
            <a:endParaRPr lang="en-US" dirty="0"/>
          </a:p>
        </p:txBody>
      </p:sp>
      <p:sp>
        <p:nvSpPr>
          <p:cNvPr id="8" name="Content Placeholder 7"/>
          <p:cNvSpPr>
            <a:spLocks noGrp="1"/>
          </p:cNvSpPr>
          <p:nvPr>
            <p:ph sz="quarter" idx="4"/>
          </p:nvPr>
        </p:nvSpPr>
        <p:spPr>
          <a:xfrm>
            <a:off x="6193368" y="2286000"/>
            <a:ext cx="5389033" cy="3962400"/>
          </a:xfrm>
        </p:spPr>
        <p:txBody>
          <a:bodyPr/>
          <a:lstStyle/>
          <a:p>
            <a:pPr marL="369887" indent="-342900">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Personal culture speech (must incorporate a visual aid).</a:t>
            </a:r>
          </a:p>
          <a:p>
            <a:pPr marL="369887" indent="-342900">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Moral Dilemma Speech</a:t>
            </a:r>
          </a:p>
          <a:p>
            <a:pPr marL="369887" indent="-342900">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Sources and summaries from ENGL are used to prepare research speech </a:t>
            </a:r>
          </a:p>
          <a:p>
            <a:pPr marL="369887" indent="-342900">
              <a:buClrTx/>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69887" indent="-342900">
              <a:buClrTx/>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Research Speech Human Rights issue</a:t>
            </a:r>
          </a:p>
        </p:txBody>
      </p:sp>
    </p:spTree>
    <p:extLst>
      <p:ext uri="{BB962C8B-B14F-4D97-AF65-F5344CB8AC3E}">
        <p14:creationId xmlns:p14="http://schemas.microsoft.com/office/powerpoint/2010/main" val="1022664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7886" y="533399"/>
            <a:ext cx="8478017" cy="773723"/>
          </a:xfrm>
        </p:spPr>
        <p:txBody>
          <a:bodyPr/>
          <a:lstStyle/>
          <a:p>
            <a:pPr algn="ctr"/>
            <a:r>
              <a:rPr lang="en-US" sz="4000" dirty="0">
                <a:solidFill>
                  <a:schemeClr val="tx1"/>
                </a:solidFill>
                <a:effectLst>
                  <a:outerShdw blurRad="38100" dist="38100" dir="2700000" algn="tl">
                    <a:srgbClr val="000000">
                      <a:alpha val="43137"/>
                    </a:srgbClr>
                  </a:outerShdw>
                </a:effectLst>
              </a:rPr>
              <a:t>Sample Integrative Assignment</a:t>
            </a:r>
          </a:p>
        </p:txBody>
      </p:sp>
      <p:sp>
        <p:nvSpPr>
          <p:cNvPr id="3" name="Content Placeholder 2"/>
          <p:cNvSpPr>
            <a:spLocks noGrp="1"/>
          </p:cNvSpPr>
          <p:nvPr>
            <p:ph idx="1"/>
          </p:nvPr>
        </p:nvSpPr>
        <p:spPr>
          <a:xfrm>
            <a:off x="609600" y="2028092"/>
            <a:ext cx="10972800" cy="4296509"/>
          </a:xfrm>
        </p:spPr>
        <p:txBody>
          <a:bodyPr/>
          <a:lstStyle/>
          <a:p>
            <a:r>
              <a:rPr lang="en-US" sz="2800" dirty="0"/>
              <a:t>Moral Dilemma Essay and Speech</a:t>
            </a:r>
          </a:p>
          <a:p>
            <a:pPr lvl="1"/>
            <a:r>
              <a:rPr lang="en-US" sz="2800" dirty="0">
                <a:latin typeface="+mj-lt"/>
              </a:rPr>
              <a:t>Based on the novel </a:t>
            </a:r>
            <a:r>
              <a:rPr lang="en-US" sz="2800" i="1" dirty="0">
                <a:latin typeface="+mj-lt"/>
              </a:rPr>
              <a:t>The Kite Runner </a:t>
            </a:r>
            <a:r>
              <a:rPr lang="en-US" sz="2800" dirty="0">
                <a:latin typeface="+mj-lt"/>
              </a:rPr>
              <a:t>by Khaled Hosseini – two choices:</a:t>
            </a:r>
          </a:p>
          <a:p>
            <a:pPr lvl="1"/>
            <a:r>
              <a:rPr lang="en-US" sz="2800" dirty="0">
                <a:latin typeface="+mj-lt"/>
              </a:rPr>
              <a:t>Describe an incident in your own life where you, like Amir, faced a moral dilemma where you had to make an important, life-altering decision. </a:t>
            </a:r>
            <a:r>
              <a:rPr lang="en-US" sz="2800" i="1" dirty="0">
                <a:latin typeface="+mj-lt"/>
              </a:rPr>
              <a:t>How</a:t>
            </a:r>
            <a:r>
              <a:rPr lang="en-US" sz="2800" dirty="0">
                <a:latin typeface="+mj-lt"/>
              </a:rPr>
              <a:t> did the decision affect you? What was the lesson you learned? </a:t>
            </a:r>
          </a:p>
          <a:p>
            <a:pPr lvl="1"/>
            <a:r>
              <a:rPr lang="en-US" sz="2800" dirty="0">
                <a:latin typeface="+mj-lt"/>
              </a:rPr>
              <a:t>Describe a burden that you carry or have carried. Explain how this burden has affected or changed your life, what were the consequences, and what was the lesson you learned? How have you gained strength from this experience?</a:t>
            </a:r>
          </a:p>
          <a:p>
            <a:pPr lvl="1"/>
            <a:endParaRPr lang="en-US" dirty="0"/>
          </a:p>
        </p:txBody>
      </p:sp>
    </p:spTree>
    <p:extLst>
      <p:ext uri="{BB962C8B-B14F-4D97-AF65-F5344CB8AC3E}">
        <p14:creationId xmlns:p14="http://schemas.microsoft.com/office/powerpoint/2010/main" val="4232711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277" y="421472"/>
            <a:ext cx="8405446" cy="773723"/>
          </a:xfrm>
        </p:spPr>
        <p:txBody>
          <a:bodyPr/>
          <a:lstStyle/>
          <a:p>
            <a:pPr algn="ctr"/>
            <a:r>
              <a:rPr lang="en-US" sz="4000" b="1" dirty="0">
                <a:solidFill>
                  <a:srgbClr val="C00000"/>
                </a:solidFill>
                <a:effectLst>
                  <a:outerShdw blurRad="38100" dist="38100" dir="2700000" algn="tl">
                    <a:srgbClr val="000000">
                      <a:alpha val="43137"/>
                    </a:srgbClr>
                  </a:outerShdw>
                </a:effectLst>
              </a:rPr>
              <a:t>Intercultural Dialogues</a:t>
            </a:r>
          </a:p>
        </p:txBody>
      </p:sp>
      <p:sp>
        <p:nvSpPr>
          <p:cNvPr id="3" name="Content Placeholder 2"/>
          <p:cNvSpPr>
            <a:spLocks noGrp="1"/>
          </p:cNvSpPr>
          <p:nvPr>
            <p:ph idx="1"/>
          </p:nvPr>
        </p:nvSpPr>
        <p:spPr>
          <a:xfrm>
            <a:off x="1233714" y="2028093"/>
            <a:ext cx="9956800" cy="3342194"/>
          </a:xfrm>
        </p:spPr>
        <p:txBody>
          <a:bodyPr/>
          <a:lstStyle/>
          <a:p>
            <a:pPr marL="342900" indent="-342900">
              <a:buClr>
                <a:srgbClr val="C00000"/>
              </a:buClr>
              <a:buFont typeface="Wingdings" pitchFamily="2" charset="2"/>
              <a:buChar char="§"/>
            </a:pPr>
            <a:r>
              <a:rPr lang="en-US" sz="2400" dirty="0"/>
              <a:t>International/ESOL Students visit classes in various disciplines or speak at campus events.   </a:t>
            </a:r>
          </a:p>
          <a:p>
            <a:pPr marL="171450" indent="-171450">
              <a:buClr>
                <a:srgbClr val="C00000"/>
              </a:buClr>
              <a:buFont typeface="Wingdings" pitchFamily="2" charset="2"/>
              <a:buChar char="§"/>
            </a:pPr>
            <a:endParaRPr lang="en-US" sz="400" dirty="0"/>
          </a:p>
          <a:p>
            <a:pPr marL="342900" indent="-342900">
              <a:buClr>
                <a:srgbClr val="C00000"/>
              </a:buClr>
              <a:buFont typeface="Wingdings" pitchFamily="2" charset="2"/>
              <a:buChar char="§"/>
            </a:pPr>
            <a:r>
              <a:rPr lang="en-US" sz="2300" dirty="0"/>
              <a:t>This program facilitates an open exchange between individuals with different cultural backgrounds. </a:t>
            </a:r>
          </a:p>
          <a:p>
            <a:pPr marL="171450" indent="-171450">
              <a:buClr>
                <a:srgbClr val="C00000"/>
              </a:buClr>
              <a:buFont typeface="Wingdings" pitchFamily="2" charset="2"/>
              <a:buChar char="§"/>
            </a:pPr>
            <a:endParaRPr lang="en-US" sz="400" dirty="0"/>
          </a:p>
          <a:p>
            <a:pPr marL="342900" indent="-342900">
              <a:buClr>
                <a:srgbClr val="C00000"/>
              </a:buClr>
              <a:buFont typeface="Wingdings" pitchFamily="2" charset="2"/>
              <a:buChar char="§"/>
            </a:pPr>
            <a:r>
              <a:rPr lang="en-US" sz="2300" dirty="0"/>
              <a:t>Students enrolled in the courses are able to ask the international students questions.</a:t>
            </a:r>
          </a:p>
          <a:p>
            <a:pPr lvl="1"/>
            <a:endParaRPr lang="en-US" dirty="0"/>
          </a:p>
        </p:txBody>
      </p:sp>
    </p:spTree>
    <p:extLst>
      <p:ext uri="{BB962C8B-B14F-4D97-AF65-F5344CB8AC3E}">
        <p14:creationId xmlns:p14="http://schemas.microsoft.com/office/powerpoint/2010/main" val="3981272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dirty="0">
                <a:latin typeface="Avenir Book"/>
                <a:cs typeface="Avenir Book"/>
              </a:rPr>
              <a:t>Advantages of Intercultural Dialogs</a:t>
            </a:r>
          </a:p>
        </p:txBody>
      </p:sp>
      <p:sp>
        <p:nvSpPr>
          <p:cNvPr id="6" name="Content Placeholder 5"/>
          <p:cNvSpPr>
            <a:spLocks noGrp="1"/>
          </p:cNvSpPr>
          <p:nvPr>
            <p:ph sz="half" idx="1"/>
          </p:nvPr>
        </p:nvSpPr>
        <p:spPr>
          <a:xfrm>
            <a:off x="1097279" y="1845734"/>
            <a:ext cx="4937760" cy="4338756"/>
          </a:xfrm>
        </p:spPr>
        <p:txBody>
          <a:bodyPr>
            <a:normAutofit/>
          </a:bodyPr>
          <a:lstStyle/>
          <a:p>
            <a:pPr lvl="1">
              <a:defRPr/>
            </a:pPr>
            <a:r>
              <a:rPr lang="en-US" sz="2400" dirty="0">
                <a:latin typeface="Avenir Book"/>
                <a:cs typeface="Avenir Book"/>
              </a:rPr>
              <a:t>Students learn the meaning of </a:t>
            </a:r>
            <a:r>
              <a:rPr lang="en-US" sz="2400" b="1" dirty="0">
                <a:latin typeface="Avenir Book"/>
                <a:cs typeface="Avenir Book"/>
              </a:rPr>
              <a:t>culture, </a:t>
            </a:r>
          </a:p>
          <a:p>
            <a:pPr lvl="1">
              <a:defRPr/>
            </a:pPr>
            <a:r>
              <a:rPr lang="en-US" sz="2400" dirty="0">
                <a:latin typeface="Avenir Book"/>
                <a:cs typeface="Avenir Book"/>
              </a:rPr>
              <a:t>build meaningful relationships,</a:t>
            </a:r>
          </a:p>
          <a:p>
            <a:pPr lvl="1">
              <a:defRPr/>
            </a:pPr>
            <a:r>
              <a:rPr lang="en-US" sz="2400" dirty="0">
                <a:latin typeface="Avenir Book"/>
                <a:cs typeface="Avenir Book"/>
              </a:rPr>
              <a:t>engage in reflection,</a:t>
            </a:r>
          </a:p>
          <a:p>
            <a:pPr lvl="1">
              <a:defRPr/>
            </a:pPr>
            <a:r>
              <a:rPr lang="en-US" sz="2400" dirty="0">
                <a:latin typeface="Avenir Book"/>
                <a:cs typeface="Avenir Book"/>
              </a:rPr>
              <a:t>&amp; challenge themselves to be more culturally relative rather than ethnocentric </a:t>
            </a:r>
          </a:p>
          <a:p>
            <a:pPr lvl="1">
              <a:defRPr/>
            </a:pPr>
            <a:endParaRPr lang="en-US" sz="2400" dirty="0">
              <a:latin typeface="Avenir Book"/>
              <a:cs typeface="Avenir Book"/>
            </a:endParaRPr>
          </a:p>
          <a:p>
            <a:endParaRPr lang="en-US" dirty="0"/>
          </a:p>
          <a:p>
            <a:pPr marL="0" indent="0">
              <a:buNone/>
            </a:pPr>
            <a:endParaRPr lang="en-US" dirty="0"/>
          </a:p>
        </p:txBody>
      </p:sp>
      <p:pic>
        <p:nvPicPr>
          <p:cNvPr id="8" name="Content Placeholder 7" descr="Screen Shot 2019-01-09 at 10.34.15 PM.png"/>
          <p:cNvPicPr>
            <a:picLocks noGrp="1" noChangeAspect="1"/>
          </p:cNvPicPr>
          <p:nvPr>
            <p:ph sz="half" idx="2"/>
          </p:nvPr>
        </p:nvPicPr>
        <p:blipFill>
          <a:blip r:embed="rId3">
            <a:extLst>
              <a:ext uri="{28A0092B-C50C-407E-A947-70E740481C1C}">
                <a14:useLocalDpi xmlns:a14="http://schemas.microsoft.com/office/drawing/2010/main" val="0"/>
              </a:ext>
            </a:extLst>
          </a:blip>
          <a:srcRect t="-56321" b="-56321"/>
          <a:stretch>
            <a:fillRect/>
          </a:stretch>
        </p:blipFill>
        <p:spPr>
          <a:xfrm>
            <a:off x="6172200" y="1293284"/>
            <a:ext cx="4038600" cy="4525963"/>
          </a:xfrm>
        </p:spPr>
      </p:pic>
    </p:spTree>
    <p:extLst>
      <p:ext uri="{BB962C8B-B14F-4D97-AF65-F5344CB8AC3E}">
        <p14:creationId xmlns:p14="http://schemas.microsoft.com/office/powerpoint/2010/main" val="3024519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C00000"/>
                </a:solidFill>
                <a:effectLst>
                  <a:outerShdw blurRad="38100" dist="38100" dir="2700000" algn="tl">
                    <a:srgbClr val="000000">
                      <a:alpha val="43137"/>
                    </a:srgbClr>
                  </a:outerShdw>
                </a:effectLst>
              </a:rPr>
              <a:t>Learning Communities and Academic Development Courses</a:t>
            </a:r>
          </a:p>
        </p:txBody>
      </p:sp>
      <p:sp>
        <p:nvSpPr>
          <p:cNvPr id="3" name="Text Placeholder 2"/>
          <p:cNvSpPr>
            <a:spLocks noGrp="1"/>
          </p:cNvSpPr>
          <p:nvPr>
            <p:ph type="body" idx="1"/>
          </p:nvPr>
        </p:nvSpPr>
        <p:spPr/>
        <p:txBody>
          <a:bodyPr/>
          <a:lstStyle/>
          <a:p>
            <a:r>
              <a:rPr lang="en-US" sz="2000" b="1" dirty="0"/>
              <a:t>ACDV 101: academic development &amp; ENGL 101: College Composition I </a:t>
            </a:r>
          </a:p>
          <a:p>
            <a:r>
              <a:rPr lang="en-US" sz="2000" b="1" dirty="0"/>
              <a:t>ACDV 101: academic development &amp; ACLT 101: academic literacy</a:t>
            </a:r>
          </a:p>
        </p:txBody>
      </p:sp>
    </p:spTree>
    <p:extLst>
      <p:ext uri="{BB962C8B-B14F-4D97-AF65-F5344CB8AC3E}">
        <p14:creationId xmlns:p14="http://schemas.microsoft.com/office/powerpoint/2010/main" val="4027079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454" y="967047"/>
            <a:ext cx="9853472" cy="728480"/>
          </a:xfrm>
        </p:spPr>
        <p:txBody>
          <a:bodyPr>
            <a:normAutofit/>
          </a:bodyPr>
          <a:lstStyle/>
          <a:p>
            <a:r>
              <a:rPr lang="en-US" sz="3600" b="1" dirty="0">
                <a:latin typeface="Century Gothic" panose="020B0502020202020204" pitchFamily="34" charset="0"/>
              </a:rPr>
              <a:t>The ACLT/ACDV Learning Community </a:t>
            </a:r>
          </a:p>
        </p:txBody>
      </p:sp>
      <p:sp>
        <p:nvSpPr>
          <p:cNvPr id="3" name="Content Placeholder 2"/>
          <p:cNvSpPr>
            <a:spLocks noGrp="1"/>
          </p:cNvSpPr>
          <p:nvPr>
            <p:ph idx="1"/>
          </p:nvPr>
        </p:nvSpPr>
        <p:spPr>
          <a:xfrm>
            <a:off x="571478" y="2605062"/>
            <a:ext cx="5434367" cy="3844801"/>
          </a:xfrm>
        </p:spPr>
        <p:txBody>
          <a:bodyPr>
            <a:normAutofit/>
          </a:bodyPr>
          <a:lstStyle/>
          <a:p>
            <a:pPr>
              <a:buFont typeface="Wingdings" panose="05000000000000000000" pitchFamily="2" charset="2"/>
              <a:buChar char="Ø"/>
            </a:pPr>
            <a:r>
              <a:rPr lang="en-US" sz="1800" dirty="0">
                <a:solidFill>
                  <a:schemeClr val="tx1"/>
                </a:solidFill>
                <a:latin typeface="Century Gothic" panose="020B0502020202020204" pitchFamily="34" charset="0"/>
              </a:rPr>
              <a:t>The ACLT/ACDV learning community helps students improve their reading and writing skills while fulfilling developmental reading and developmental English requirements.</a:t>
            </a:r>
          </a:p>
          <a:p>
            <a:pPr>
              <a:buFont typeface="Wingdings" panose="05000000000000000000" pitchFamily="2" charset="2"/>
              <a:buChar char="Ø"/>
            </a:pPr>
            <a:endParaRPr lang="en-US" sz="1800" dirty="0">
              <a:solidFill>
                <a:schemeClr val="tx1"/>
              </a:solidFill>
              <a:latin typeface="Century Gothic" panose="020B0502020202020204" pitchFamily="34" charset="0"/>
            </a:endParaRPr>
          </a:p>
          <a:p>
            <a:pPr>
              <a:buFont typeface="Wingdings" panose="05000000000000000000" pitchFamily="2" charset="2"/>
              <a:buChar char="Ø"/>
            </a:pPr>
            <a:r>
              <a:rPr lang="en-US" sz="1800" dirty="0">
                <a:solidFill>
                  <a:schemeClr val="tx1"/>
                </a:solidFill>
                <a:latin typeface="Century Gothic" panose="020B0502020202020204" pitchFamily="34" charset="0"/>
              </a:rPr>
              <a:t>Students will fulfill the ACDV requirement using the materials and assignments from the ACLT 052 course as they develop and strengthen the academic skills needed to become successful college students.</a:t>
            </a:r>
          </a:p>
        </p:txBody>
      </p:sp>
      <p:grpSp>
        <p:nvGrpSpPr>
          <p:cNvPr id="4" name="Group 3"/>
          <p:cNvGrpSpPr/>
          <p:nvPr/>
        </p:nvGrpSpPr>
        <p:grpSpPr>
          <a:xfrm>
            <a:off x="5924962" y="2119536"/>
            <a:ext cx="5636247" cy="4216730"/>
            <a:chOff x="6081690" y="2353462"/>
            <a:chExt cx="5636247" cy="421673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6045" y="4761389"/>
              <a:ext cx="1702402" cy="180880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0707" y="4666560"/>
              <a:ext cx="1912764" cy="173423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1690" y="2719449"/>
              <a:ext cx="2870183" cy="1758949"/>
            </a:xfrm>
            <a:prstGeom prst="rect">
              <a:avLst/>
            </a:prstGeom>
          </p:spPr>
        </p:pic>
        <p:pic>
          <p:nvPicPr>
            <p:cNvPr id="1026" name="Picture 2" descr="Image result for evolve adapt change survive sig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88140" y="2353462"/>
              <a:ext cx="2229797" cy="22297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69810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5CA50-CB4E-AD43-89EE-89F48DA218D1}"/>
              </a:ext>
            </a:extLst>
          </p:cNvPr>
          <p:cNvSpPr>
            <a:spLocks noGrp="1"/>
          </p:cNvSpPr>
          <p:nvPr>
            <p:ph type="title"/>
          </p:nvPr>
        </p:nvSpPr>
        <p:spPr>
          <a:xfrm>
            <a:off x="1981200" y="457200"/>
            <a:ext cx="8229600" cy="1324303"/>
          </a:xfrm>
        </p:spPr>
        <p:txBody>
          <a:bodyPr>
            <a:normAutofit/>
          </a:bodyPr>
          <a:lstStyle/>
          <a:p>
            <a:pPr algn="ctr"/>
            <a:r>
              <a:rPr lang="en-US" sz="2800" b="1" dirty="0"/>
              <a:t>ACDV 101/ ENGL 101: </a:t>
            </a:r>
            <a:br>
              <a:rPr lang="en-US" sz="2800" b="1" dirty="0"/>
            </a:br>
            <a:r>
              <a:rPr lang="en-US" sz="2800" b="1" dirty="0"/>
              <a:t>College Consciousness: Exploring the Role of Education in Today’s Society</a:t>
            </a:r>
            <a:endParaRPr lang="en-US" sz="2800" dirty="0"/>
          </a:p>
        </p:txBody>
      </p:sp>
      <p:sp>
        <p:nvSpPr>
          <p:cNvPr id="3" name="Content Placeholder 2">
            <a:extLst>
              <a:ext uri="{FF2B5EF4-FFF2-40B4-BE49-F238E27FC236}">
                <a16:creationId xmlns:a16="http://schemas.microsoft.com/office/drawing/2014/main" id="{B5D743CA-B2DC-4D49-B30D-859EC871406B}"/>
              </a:ext>
            </a:extLst>
          </p:cNvPr>
          <p:cNvSpPr>
            <a:spLocks noGrp="1"/>
          </p:cNvSpPr>
          <p:nvPr>
            <p:ph idx="1"/>
          </p:nvPr>
        </p:nvSpPr>
        <p:spPr>
          <a:xfrm>
            <a:off x="1981200" y="2590800"/>
            <a:ext cx="8229600" cy="2927131"/>
          </a:xfrm>
        </p:spPr>
        <p:txBody>
          <a:bodyPr>
            <a:normAutofit/>
          </a:bodyPr>
          <a:lstStyle/>
          <a:p>
            <a:r>
              <a:rPr lang="en-US" sz="2400" dirty="0"/>
              <a:t>In this Learning Community students explore the role of education in society and reflect on their own educational goals as well as acquire the knowledge and skills to successfully navigate a variety of educational paths. Students apply ACDV strategies necessary for success in the college environment to master the course objectives in their English Composition 101 course.</a:t>
            </a:r>
          </a:p>
        </p:txBody>
      </p:sp>
    </p:spTree>
    <p:extLst>
      <p:ext uri="{BB962C8B-B14F-4D97-AF65-F5344CB8AC3E}">
        <p14:creationId xmlns:p14="http://schemas.microsoft.com/office/powerpoint/2010/main" val="4071934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703" y="4491788"/>
            <a:ext cx="9144000" cy="1283370"/>
          </a:xfrm>
        </p:spPr>
        <p:txBody>
          <a:bodyPr>
            <a:normAutofit fontScale="90000"/>
          </a:bodyPr>
          <a:lstStyle/>
          <a:p>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sz="2200" dirty="0"/>
              <a:t>contact Information:</a:t>
            </a:r>
            <a:br>
              <a:rPr lang="en-US" sz="2200" dirty="0"/>
            </a:br>
            <a:r>
              <a:rPr lang="en-US" sz="2200" dirty="0"/>
              <a:t>			Cheryl Scott: </a:t>
            </a:r>
            <a:r>
              <a:rPr lang="en-US" sz="2200" dirty="0">
                <a:hlinkClick r:id="rId2"/>
              </a:rPr>
              <a:t>cscott2@ccbcmd.edu</a:t>
            </a:r>
            <a:r>
              <a:rPr lang="en-US" sz="2200" dirty="0"/>
              <a:t/>
            </a:r>
            <a:br>
              <a:rPr lang="en-US" sz="2200" dirty="0"/>
            </a:br>
            <a:r>
              <a:rPr lang="en-US" sz="2200" dirty="0"/>
              <a:t>			Amy R Wilson: </a:t>
            </a:r>
            <a:r>
              <a:rPr lang="en-US" sz="2200" dirty="0">
                <a:hlinkClick r:id="rId3"/>
              </a:rPr>
              <a:t>awilson@ccbcmd.edu</a:t>
            </a:r>
            <a:r>
              <a:rPr lang="en-US" sz="2200" dirty="0"/>
              <a:t/>
            </a:r>
            <a:br>
              <a:rPr lang="en-US" sz="2200" dirty="0"/>
            </a:br>
            <a:endParaRPr lang="en-US" sz="2200" b="1" dirty="0">
              <a:solidFill>
                <a:srgbClr val="FFFF66"/>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5862" y="1034287"/>
            <a:ext cx="6076950" cy="3561776"/>
          </a:xfrm>
          <a:prstGeom prst="ellipse">
            <a:avLst/>
          </a:prstGeom>
          <a:ln>
            <a:noFill/>
          </a:ln>
          <a:effectLst>
            <a:softEdge rad="112500"/>
          </a:effectLst>
        </p:spPr>
      </p:pic>
    </p:spTree>
    <p:extLst>
      <p:ext uri="{BB962C8B-B14F-4D97-AF65-F5344CB8AC3E}">
        <p14:creationId xmlns:p14="http://schemas.microsoft.com/office/powerpoint/2010/main" val="39782749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1359</Words>
  <Application>Microsoft Office PowerPoint</Application>
  <PresentationFormat>Widescreen</PresentationFormat>
  <Paragraphs>202</Paragraphs>
  <Slides>28</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&amp;quot</vt:lpstr>
      <vt:lpstr>Arial</vt:lpstr>
      <vt:lpstr>Avenir Book</vt:lpstr>
      <vt:lpstr>Calibri</vt:lpstr>
      <vt:lpstr>Calibri Light</vt:lpstr>
      <vt:lpstr>Century Gothic</vt:lpstr>
      <vt:lpstr>Comic Sans MS</vt:lpstr>
      <vt:lpstr>Sakkal Majalla</vt:lpstr>
      <vt:lpstr>Times New Roman</vt:lpstr>
      <vt:lpstr>Wingdings</vt:lpstr>
      <vt:lpstr>Wingdings 2</vt:lpstr>
      <vt:lpstr>Retrospect</vt:lpstr>
      <vt:lpstr>PowerPoint Presentation</vt:lpstr>
      <vt:lpstr>High-Impact Practices Teaching and learning practices have been shown to be beneficial for college students from many backgrounds, especially historically underserved students, who often do not have equitable access to high-impact learning.  </vt:lpstr>
      <vt:lpstr>What is a Learning Community?</vt:lpstr>
      <vt:lpstr>Broad Purposes</vt:lpstr>
      <vt:lpstr>Learning Community Objectives:</vt:lpstr>
      <vt:lpstr>What is Integrative Learning?</vt:lpstr>
      <vt:lpstr>Strategies for Integration</vt:lpstr>
      <vt:lpstr>      Benefits:  Students</vt:lpstr>
      <vt:lpstr>Benefits: Faculty</vt:lpstr>
      <vt:lpstr>Combining HIPs:  Team Teaching Integrated Material &amp; Assignments Service Learning Portfolio Grading</vt:lpstr>
      <vt:lpstr>Team Teaching </vt:lpstr>
      <vt:lpstr>PowerPoint Presentation</vt:lpstr>
      <vt:lpstr>Integrated Materials</vt:lpstr>
      <vt:lpstr>Integrated Assignments</vt:lpstr>
      <vt:lpstr>Service Learning</vt:lpstr>
      <vt:lpstr>PowerPoint Presentation</vt:lpstr>
      <vt:lpstr>Student Evaluation</vt:lpstr>
      <vt:lpstr>Global Education:  Integrated Material &amp; Assignments Intercultural Dialogues</vt:lpstr>
      <vt:lpstr>PowerPoint Presentation</vt:lpstr>
      <vt:lpstr>Integrative Material</vt:lpstr>
      <vt:lpstr>Integrative Assignments</vt:lpstr>
      <vt:lpstr>Sample Integrative Assignment</vt:lpstr>
      <vt:lpstr>Intercultural Dialogues</vt:lpstr>
      <vt:lpstr>Advantages of Intercultural Dialogs</vt:lpstr>
      <vt:lpstr>Learning Communities and Academic Development Courses</vt:lpstr>
      <vt:lpstr>The ACLT/ACDV Learning Community </vt:lpstr>
      <vt:lpstr>ACDV 101/ ENGL 101:  College Consciousness: Exploring the Role of Education in Today’s Society</vt:lpstr>
      <vt:lpstr>            contact Information:    Cheryl Scott: cscott2@ccbcmd.edu    Amy R Wilson: awilson@ccbcmd.edu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Wilson</dc:creator>
  <cp:lastModifiedBy>Scott, Cheryl A.</cp:lastModifiedBy>
  <cp:revision>16</cp:revision>
  <dcterms:created xsi:type="dcterms:W3CDTF">2018-10-09T01:28:00Z</dcterms:created>
  <dcterms:modified xsi:type="dcterms:W3CDTF">2019-10-15T13:47:09Z</dcterms:modified>
</cp:coreProperties>
</file>